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67" r:id="rId3"/>
    <p:sldId id="265" r:id="rId4"/>
    <p:sldId id="259" r:id="rId5"/>
    <p:sldId id="264" r:id="rId6"/>
    <p:sldId id="257" r:id="rId7"/>
    <p:sldId id="256" r:id="rId8"/>
    <p:sldId id="263" r:id="rId9"/>
    <p:sldId id="269" r:id="rId10"/>
    <p:sldId id="258" r:id="rId11"/>
    <p:sldId id="272" r:id="rId12"/>
    <p:sldId id="268" r:id="rId13"/>
    <p:sldId id="271" r:id="rId14"/>
    <p:sldId id="262" r:id="rId15"/>
    <p:sldId id="261" r:id="rId16"/>
    <p:sldId id="260" r:id="rId17"/>
    <p:sldId id="270"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17" d="100"/>
          <a:sy n="117" d="100"/>
        </p:scale>
        <p:origin x="120" y="1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C555F7-530D-EC66-B2AD-B93DDFCFD00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3FD452C-AB36-4AF1-5595-C3501991F2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18E577A-D421-02D4-B1A0-F3BD367F2042}"/>
              </a:ext>
            </a:extLst>
          </p:cNvPr>
          <p:cNvSpPr>
            <a:spLocks noGrp="1"/>
          </p:cNvSpPr>
          <p:nvPr>
            <p:ph type="dt" sz="half" idx="10"/>
          </p:nvPr>
        </p:nvSpPr>
        <p:spPr/>
        <p:txBody>
          <a:bodyPr/>
          <a:lstStyle/>
          <a:p>
            <a:fld id="{18B7B9F6-7733-465D-96A2-C4F0CEC1D612}" type="datetimeFigureOut">
              <a:rPr lang="zh-CN" altLang="en-US" smtClean="0"/>
              <a:t>2023/2/23</a:t>
            </a:fld>
            <a:endParaRPr lang="zh-CN" altLang="en-US"/>
          </a:p>
        </p:txBody>
      </p:sp>
      <p:sp>
        <p:nvSpPr>
          <p:cNvPr id="5" name="页脚占位符 4">
            <a:extLst>
              <a:ext uri="{FF2B5EF4-FFF2-40B4-BE49-F238E27FC236}">
                <a16:creationId xmlns:a16="http://schemas.microsoft.com/office/drawing/2014/main" id="{816E1D42-7D13-8B18-98AC-F4A7C8E957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04B7C1-DC3A-317B-AFD7-8ECE9E94DB59}"/>
              </a:ext>
            </a:extLst>
          </p:cNvPr>
          <p:cNvSpPr>
            <a:spLocks noGrp="1"/>
          </p:cNvSpPr>
          <p:nvPr>
            <p:ph type="sldNum" sz="quarter" idx="12"/>
          </p:nvPr>
        </p:nvSpPr>
        <p:spPr/>
        <p:txBody>
          <a:bodyPr/>
          <a:lstStyle/>
          <a:p>
            <a:fld id="{4DC58162-A4CC-419B-87E2-980AC60F16BF}" type="slidenum">
              <a:rPr lang="zh-CN" altLang="en-US" smtClean="0"/>
              <a:t>‹#›</a:t>
            </a:fld>
            <a:endParaRPr lang="zh-CN" altLang="en-US"/>
          </a:p>
        </p:txBody>
      </p:sp>
    </p:spTree>
    <p:extLst>
      <p:ext uri="{BB962C8B-B14F-4D97-AF65-F5344CB8AC3E}">
        <p14:creationId xmlns:p14="http://schemas.microsoft.com/office/powerpoint/2010/main" val="1070589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74A3AD-6D2A-62D6-09ED-192F0FB529C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AA1605-6AF1-D310-278E-50A86B8D49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F5A269-5332-1451-DD94-31308A1A5B2D}"/>
              </a:ext>
            </a:extLst>
          </p:cNvPr>
          <p:cNvSpPr>
            <a:spLocks noGrp="1"/>
          </p:cNvSpPr>
          <p:nvPr>
            <p:ph type="dt" sz="half" idx="10"/>
          </p:nvPr>
        </p:nvSpPr>
        <p:spPr/>
        <p:txBody>
          <a:bodyPr/>
          <a:lstStyle/>
          <a:p>
            <a:fld id="{18B7B9F6-7733-465D-96A2-C4F0CEC1D612}" type="datetimeFigureOut">
              <a:rPr lang="zh-CN" altLang="en-US" smtClean="0"/>
              <a:t>2023/2/23</a:t>
            </a:fld>
            <a:endParaRPr lang="zh-CN" altLang="en-US"/>
          </a:p>
        </p:txBody>
      </p:sp>
      <p:sp>
        <p:nvSpPr>
          <p:cNvPr id="5" name="页脚占位符 4">
            <a:extLst>
              <a:ext uri="{FF2B5EF4-FFF2-40B4-BE49-F238E27FC236}">
                <a16:creationId xmlns:a16="http://schemas.microsoft.com/office/drawing/2014/main" id="{541F1F73-1419-4A38-A79C-1724EBE855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CACF8FB-B18A-5631-5F24-A3BC55A9C706}"/>
              </a:ext>
            </a:extLst>
          </p:cNvPr>
          <p:cNvSpPr>
            <a:spLocks noGrp="1"/>
          </p:cNvSpPr>
          <p:nvPr>
            <p:ph type="sldNum" sz="quarter" idx="12"/>
          </p:nvPr>
        </p:nvSpPr>
        <p:spPr/>
        <p:txBody>
          <a:bodyPr/>
          <a:lstStyle/>
          <a:p>
            <a:fld id="{4DC58162-A4CC-419B-87E2-980AC60F16BF}" type="slidenum">
              <a:rPr lang="zh-CN" altLang="en-US" smtClean="0"/>
              <a:t>‹#›</a:t>
            </a:fld>
            <a:endParaRPr lang="zh-CN" altLang="en-US"/>
          </a:p>
        </p:txBody>
      </p:sp>
    </p:spTree>
    <p:extLst>
      <p:ext uri="{BB962C8B-B14F-4D97-AF65-F5344CB8AC3E}">
        <p14:creationId xmlns:p14="http://schemas.microsoft.com/office/powerpoint/2010/main" val="1753550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B82ADB-69D0-9AE8-4C8D-9D3E4F1EBBF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F471EA6-80A4-C6DF-E062-BB5DEC2BEED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3AC215-ACAD-D4F4-35A6-0654D70E22AF}"/>
              </a:ext>
            </a:extLst>
          </p:cNvPr>
          <p:cNvSpPr>
            <a:spLocks noGrp="1"/>
          </p:cNvSpPr>
          <p:nvPr>
            <p:ph type="dt" sz="half" idx="10"/>
          </p:nvPr>
        </p:nvSpPr>
        <p:spPr/>
        <p:txBody>
          <a:bodyPr/>
          <a:lstStyle/>
          <a:p>
            <a:fld id="{18B7B9F6-7733-465D-96A2-C4F0CEC1D612}" type="datetimeFigureOut">
              <a:rPr lang="zh-CN" altLang="en-US" smtClean="0"/>
              <a:t>2023/2/23</a:t>
            </a:fld>
            <a:endParaRPr lang="zh-CN" altLang="en-US"/>
          </a:p>
        </p:txBody>
      </p:sp>
      <p:sp>
        <p:nvSpPr>
          <p:cNvPr id="5" name="页脚占位符 4">
            <a:extLst>
              <a:ext uri="{FF2B5EF4-FFF2-40B4-BE49-F238E27FC236}">
                <a16:creationId xmlns:a16="http://schemas.microsoft.com/office/drawing/2014/main" id="{B9F524F6-C4B4-AFA7-8B64-56940CA4E1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520969-7F35-F3D8-1C0E-A577FD08E235}"/>
              </a:ext>
            </a:extLst>
          </p:cNvPr>
          <p:cNvSpPr>
            <a:spLocks noGrp="1"/>
          </p:cNvSpPr>
          <p:nvPr>
            <p:ph type="sldNum" sz="quarter" idx="12"/>
          </p:nvPr>
        </p:nvSpPr>
        <p:spPr/>
        <p:txBody>
          <a:bodyPr/>
          <a:lstStyle/>
          <a:p>
            <a:fld id="{4DC58162-A4CC-419B-87E2-980AC60F16BF}" type="slidenum">
              <a:rPr lang="zh-CN" altLang="en-US" smtClean="0"/>
              <a:t>‹#›</a:t>
            </a:fld>
            <a:endParaRPr lang="zh-CN" altLang="en-US"/>
          </a:p>
        </p:txBody>
      </p:sp>
    </p:spTree>
    <p:extLst>
      <p:ext uri="{BB962C8B-B14F-4D97-AF65-F5344CB8AC3E}">
        <p14:creationId xmlns:p14="http://schemas.microsoft.com/office/powerpoint/2010/main" val="240267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38208-E903-C279-2100-EC82F3263D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9FF4F62-CD17-3BA9-8DCE-5075720B3B6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6C7F-3102-58A4-4FE6-CEB21BF3AC42}"/>
              </a:ext>
            </a:extLst>
          </p:cNvPr>
          <p:cNvSpPr>
            <a:spLocks noGrp="1"/>
          </p:cNvSpPr>
          <p:nvPr>
            <p:ph type="dt" sz="half" idx="10"/>
          </p:nvPr>
        </p:nvSpPr>
        <p:spPr/>
        <p:txBody>
          <a:bodyPr/>
          <a:lstStyle/>
          <a:p>
            <a:fld id="{18B7B9F6-7733-465D-96A2-C4F0CEC1D612}" type="datetimeFigureOut">
              <a:rPr lang="zh-CN" altLang="en-US" smtClean="0"/>
              <a:t>2023/2/23</a:t>
            </a:fld>
            <a:endParaRPr lang="zh-CN" altLang="en-US"/>
          </a:p>
        </p:txBody>
      </p:sp>
      <p:sp>
        <p:nvSpPr>
          <p:cNvPr id="5" name="页脚占位符 4">
            <a:extLst>
              <a:ext uri="{FF2B5EF4-FFF2-40B4-BE49-F238E27FC236}">
                <a16:creationId xmlns:a16="http://schemas.microsoft.com/office/drawing/2014/main" id="{F73FDC80-60FD-9E05-8907-32E1AF9B0C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8F3B3F-F384-3425-25D0-0DC0A0D51F60}"/>
              </a:ext>
            </a:extLst>
          </p:cNvPr>
          <p:cNvSpPr>
            <a:spLocks noGrp="1"/>
          </p:cNvSpPr>
          <p:nvPr>
            <p:ph type="sldNum" sz="quarter" idx="12"/>
          </p:nvPr>
        </p:nvSpPr>
        <p:spPr/>
        <p:txBody>
          <a:bodyPr/>
          <a:lstStyle/>
          <a:p>
            <a:fld id="{4DC58162-A4CC-419B-87E2-980AC60F16BF}" type="slidenum">
              <a:rPr lang="zh-CN" altLang="en-US" smtClean="0"/>
              <a:t>‹#›</a:t>
            </a:fld>
            <a:endParaRPr lang="zh-CN" altLang="en-US"/>
          </a:p>
        </p:txBody>
      </p:sp>
    </p:spTree>
    <p:extLst>
      <p:ext uri="{BB962C8B-B14F-4D97-AF65-F5344CB8AC3E}">
        <p14:creationId xmlns:p14="http://schemas.microsoft.com/office/powerpoint/2010/main" val="2407485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B78B73-F45A-0B14-6454-5817CFB440C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45ADFBC-BDC1-03C3-8821-5E0CCC832C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61367F-C540-B4EF-7DAC-6D01D2079614}"/>
              </a:ext>
            </a:extLst>
          </p:cNvPr>
          <p:cNvSpPr>
            <a:spLocks noGrp="1"/>
          </p:cNvSpPr>
          <p:nvPr>
            <p:ph type="dt" sz="half" idx="10"/>
          </p:nvPr>
        </p:nvSpPr>
        <p:spPr/>
        <p:txBody>
          <a:bodyPr/>
          <a:lstStyle/>
          <a:p>
            <a:fld id="{18B7B9F6-7733-465D-96A2-C4F0CEC1D612}" type="datetimeFigureOut">
              <a:rPr lang="zh-CN" altLang="en-US" smtClean="0"/>
              <a:t>2023/2/23</a:t>
            </a:fld>
            <a:endParaRPr lang="zh-CN" altLang="en-US"/>
          </a:p>
        </p:txBody>
      </p:sp>
      <p:sp>
        <p:nvSpPr>
          <p:cNvPr id="5" name="页脚占位符 4">
            <a:extLst>
              <a:ext uri="{FF2B5EF4-FFF2-40B4-BE49-F238E27FC236}">
                <a16:creationId xmlns:a16="http://schemas.microsoft.com/office/drawing/2014/main" id="{82A8BC5C-293B-AA61-78A3-86346BFF02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D0D335-7DE9-A63A-FFF9-57FD60973306}"/>
              </a:ext>
            </a:extLst>
          </p:cNvPr>
          <p:cNvSpPr>
            <a:spLocks noGrp="1"/>
          </p:cNvSpPr>
          <p:nvPr>
            <p:ph type="sldNum" sz="quarter" idx="12"/>
          </p:nvPr>
        </p:nvSpPr>
        <p:spPr/>
        <p:txBody>
          <a:bodyPr/>
          <a:lstStyle/>
          <a:p>
            <a:fld id="{4DC58162-A4CC-419B-87E2-980AC60F16BF}" type="slidenum">
              <a:rPr lang="zh-CN" altLang="en-US" smtClean="0"/>
              <a:t>‹#›</a:t>
            </a:fld>
            <a:endParaRPr lang="zh-CN" altLang="en-US"/>
          </a:p>
        </p:txBody>
      </p:sp>
    </p:spTree>
    <p:extLst>
      <p:ext uri="{BB962C8B-B14F-4D97-AF65-F5344CB8AC3E}">
        <p14:creationId xmlns:p14="http://schemas.microsoft.com/office/powerpoint/2010/main" val="1234782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3B378A-AD75-06A2-814F-A4D53CB824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A67421D-DCDF-6B52-286C-73022C0F353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E4721D-CA98-B73C-C7B1-83D5AF428E3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608D110-6848-3A4C-AC73-DDEA2925164F}"/>
              </a:ext>
            </a:extLst>
          </p:cNvPr>
          <p:cNvSpPr>
            <a:spLocks noGrp="1"/>
          </p:cNvSpPr>
          <p:nvPr>
            <p:ph type="dt" sz="half" idx="10"/>
          </p:nvPr>
        </p:nvSpPr>
        <p:spPr/>
        <p:txBody>
          <a:bodyPr/>
          <a:lstStyle/>
          <a:p>
            <a:fld id="{18B7B9F6-7733-465D-96A2-C4F0CEC1D612}" type="datetimeFigureOut">
              <a:rPr lang="zh-CN" altLang="en-US" smtClean="0"/>
              <a:t>2023/2/23</a:t>
            </a:fld>
            <a:endParaRPr lang="zh-CN" altLang="en-US"/>
          </a:p>
        </p:txBody>
      </p:sp>
      <p:sp>
        <p:nvSpPr>
          <p:cNvPr id="6" name="页脚占位符 5">
            <a:extLst>
              <a:ext uri="{FF2B5EF4-FFF2-40B4-BE49-F238E27FC236}">
                <a16:creationId xmlns:a16="http://schemas.microsoft.com/office/drawing/2014/main" id="{501D5C8A-0B1A-D4D3-AFFD-B7312569DD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CCE9E39-215F-66E4-B65C-6C8A14C6BA8E}"/>
              </a:ext>
            </a:extLst>
          </p:cNvPr>
          <p:cNvSpPr>
            <a:spLocks noGrp="1"/>
          </p:cNvSpPr>
          <p:nvPr>
            <p:ph type="sldNum" sz="quarter" idx="12"/>
          </p:nvPr>
        </p:nvSpPr>
        <p:spPr/>
        <p:txBody>
          <a:bodyPr/>
          <a:lstStyle/>
          <a:p>
            <a:fld id="{4DC58162-A4CC-419B-87E2-980AC60F16BF}" type="slidenum">
              <a:rPr lang="zh-CN" altLang="en-US" smtClean="0"/>
              <a:t>‹#›</a:t>
            </a:fld>
            <a:endParaRPr lang="zh-CN" altLang="en-US"/>
          </a:p>
        </p:txBody>
      </p:sp>
    </p:spTree>
    <p:extLst>
      <p:ext uri="{BB962C8B-B14F-4D97-AF65-F5344CB8AC3E}">
        <p14:creationId xmlns:p14="http://schemas.microsoft.com/office/powerpoint/2010/main" val="1593626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38689A-9B51-987D-5E6E-1D15F03E87D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934859-C0BF-FECC-17CC-2DC9BAD18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C168B2B-6884-039E-A01D-930938F2E65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7395C7F-3E4A-9620-6D31-F10B41EEDD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E4D8BB6-DB0E-AC3E-C60B-F96596A73C4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ABEBFF9-06E0-BEB3-8425-93BBB184F38A}"/>
              </a:ext>
            </a:extLst>
          </p:cNvPr>
          <p:cNvSpPr>
            <a:spLocks noGrp="1"/>
          </p:cNvSpPr>
          <p:nvPr>
            <p:ph type="dt" sz="half" idx="10"/>
          </p:nvPr>
        </p:nvSpPr>
        <p:spPr/>
        <p:txBody>
          <a:bodyPr/>
          <a:lstStyle/>
          <a:p>
            <a:fld id="{18B7B9F6-7733-465D-96A2-C4F0CEC1D612}" type="datetimeFigureOut">
              <a:rPr lang="zh-CN" altLang="en-US" smtClean="0"/>
              <a:t>2023/2/23</a:t>
            </a:fld>
            <a:endParaRPr lang="zh-CN" altLang="en-US"/>
          </a:p>
        </p:txBody>
      </p:sp>
      <p:sp>
        <p:nvSpPr>
          <p:cNvPr id="8" name="页脚占位符 7">
            <a:extLst>
              <a:ext uri="{FF2B5EF4-FFF2-40B4-BE49-F238E27FC236}">
                <a16:creationId xmlns:a16="http://schemas.microsoft.com/office/drawing/2014/main" id="{3E4FBDF7-AB38-3B8C-1736-FFAC62B7527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D5E4F56-AF29-5F01-1AEE-984271DB1A45}"/>
              </a:ext>
            </a:extLst>
          </p:cNvPr>
          <p:cNvSpPr>
            <a:spLocks noGrp="1"/>
          </p:cNvSpPr>
          <p:nvPr>
            <p:ph type="sldNum" sz="quarter" idx="12"/>
          </p:nvPr>
        </p:nvSpPr>
        <p:spPr/>
        <p:txBody>
          <a:bodyPr/>
          <a:lstStyle/>
          <a:p>
            <a:fld id="{4DC58162-A4CC-419B-87E2-980AC60F16BF}" type="slidenum">
              <a:rPr lang="zh-CN" altLang="en-US" smtClean="0"/>
              <a:t>‹#›</a:t>
            </a:fld>
            <a:endParaRPr lang="zh-CN" altLang="en-US"/>
          </a:p>
        </p:txBody>
      </p:sp>
    </p:spTree>
    <p:extLst>
      <p:ext uri="{BB962C8B-B14F-4D97-AF65-F5344CB8AC3E}">
        <p14:creationId xmlns:p14="http://schemas.microsoft.com/office/powerpoint/2010/main" val="143256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1D5D04-6A36-720D-6C8A-A0C4E83505D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DEE9D29-F6AD-24C1-2DEC-885D410528AA}"/>
              </a:ext>
            </a:extLst>
          </p:cNvPr>
          <p:cNvSpPr>
            <a:spLocks noGrp="1"/>
          </p:cNvSpPr>
          <p:nvPr>
            <p:ph type="dt" sz="half" idx="10"/>
          </p:nvPr>
        </p:nvSpPr>
        <p:spPr/>
        <p:txBody>
          <a:bodyPr/>
          <a:lstStyle/>
          <a:p>
            <a:fld id="{18B7B9F6-7733-465D-96A2-C4F0CEC1D612}" type="datetimeFigureOut">
              <a:rPr lang="zh-CN" altLang="en-US" smtClean="0"/>
              <a:t>2023/2/23</a:t>
            </a:fld>
            <a:endParaRPr lang="zh-CN" altLang="en-US"/>
          </a:p>
        </p:txBody>
      </p:sp>
      <p:sp>
        <p:nvSpPr>
          <p:cNvPr id="4" name="页脚占位符 3">
            <a:extLst>
              <a:ext uri="{FF2B5EF4-FFF2-40B4-BE49-F238E27FC236}">
                <a16:creationId xmlns:a16="http://schemas.microsoft.com/office/drawing/2014/main" id="{B487CB0F-B677-152E-C2C6-6A1EE82EF2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EBC0BFD-6352-126C-EF4E-5EC1F8A86F54}"/>
              </a:ext>
            </a:extLst>
          </p:cNvPr>
          <p:cNvSpPr>
            <a:spLocks noGrp="1"/>
          </p:cNvSpPr>
          <p:nvPr>
            <p:ph type="sldNum" sz="quarter" idx="12"/>
          </p:nvPr>
        </p:nvSpPr>
        <p:spPr/>
        <p:txBody>
          <a:bodyPr/>
          <a:lstStyle/>
          <a:p>
            <a:fld id="{4DC58162-A4CC-419B-87E2-980AC60F16BF}" type="slidenum">
              <a:rPr lang="zh-CN" altLang="en-US" smtClean="0"/>
              <a:t>‹#›</a:t>
            </a:fld>
            <a:endParaRPr lang="zh-CN" altLang="en-US"/>
          </a:p>
        </p:txBody>
      </p:sp>
    </p:spTree>
    <p:extLst>
      <p:ext uri="{BB962C8B-B14F-4D97-AF65-F5344CB8AC3E}">
        <p14:creationId xmlns:p14="http://schemas.microsoft.com/office/powerpoint/2010/main" val="98735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72ED132-914A-61E7-6E2D-B4A716130B7C}"/>
              </a:ext>
            </a:extLst>
          </p:cNvPr>
          <p:cNvSpPr>
            <a:spLocks noGrp="1"/>
          </p:cNvSpPr>
          <p:nvPr>
            <p:ph type="dt" sz="half" idx="10"/>
          </p:nvPr>
        </p:nvSpPr>
        <p:spPr/>
        <p:txBody>
          <a:bodyPr/>
          <a:lstStyle/>
          <a:p>
            <a:fld id="{18B7B9F6-7733-465D-96A2-C4F0CEC1D612}" type="datetimeFigureOut">
              <a:rPr lang="zh-CN" altLang="en-US" smtClean="0"/>
              <a:t>2023/2/23</a:t>
            </a:fld>
            <a:endParaRPr lang="zh-CN" altLang="en-US"/>
          </a:p>
        </p:txBody>
      </p:sp>
      <p:sp>
        <p:nvSpPr>
          <p:cNvPr id="3" name="页脚占位符 2">
            <a:extLst>
              <a:ext uri="{FF2B5EF4-FFF2-40B4-BE49-F238E27FC236}">
                <a16:creationId xmlns:a16="http://schemas.microsoft.com/office/drawing/2014/main" id="{CF53687B-C0A2-899D-16A3-F177CAAAAB6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F2BCE30-567C-4DC1-E7F8-C28529196411}"/>
              </a:ext>
            </a:extLst>
          </p:cNvPr>
          <p:cNvSpPr>
            <a:spLocks noGrp="1"/>
          </p:cNvSpPr>
          <p:nvPr>
            <p:ph type="sldNum" sz="quarter" idx="12"/>
          </p:nvPr>
        </p:nvSpPr>
        <p:spPr/>
        <p:txBody>
          <a:bodyPr/>
          <a:lstStyle/>
          <a:p>
            <a:fld id="{4DC58162-A4CC-419B-87E2-980AC60F16BF}" type="slidenum">
              <a:rPr lang="zh-CN" altLang="en-US" smtClean="0"/>
              <a:t>‹#›</a:t>
            </a:fld>
            <a:endParaRPr lang="zh-CN" altLang="en-US"/>
          </a:p>
        </p:txBody>
      </p:sp>
    </p:spTree>
    <p:extLst>
      <p:ext uri="{BB962C8B-B14F-4D97-AF65-F5344CB8AC3E}">
        <p14:creationId xmlns:p14="http://schemas.microsoft.com/office/powerpoint/2010/main" val="1383864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720336-44D7-80AF-30BD-75BFEB8ED3E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45DC0E2-EDEC-F8FB-EA64-3857D6D6CF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A9F021B-AF60-EA79-FDB3-A994E675B8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8617920-ED40-992F-A09F-62469AD707BE}"/>
              </a:ext>
            </a:extLst>
          </p:cNvPr>
          <p:cNvSpPr>
            <a:spLocks noGrp="1"/>
          </p:cNvSpPr>
          <p:nvPr>
            <p:ph type="dt" sz="half" idx="10"/>
          </p:nvPr>
        </p:nvSpPr>
        <p:spPr/>
        <p:txBody>
          <a:bodyPr/>
          <a:lstStyle/>
          <a:p>
            <a:fld id="{18B7B9F6-7733-465D-96A2-C4F0CEC1D612}" type="datetimeFigureOut">
              <a:rPr lang="zh-CN" altLang="en-US" smtClean="0"/>
              <a:t>2023/2/23</a:t>
            </a:fld>
            <a:endParaRPr lang="zh-CN" altLang="en-US"/>
          </a:p>
        </p:txBody>
      </p:sp>
      <p:sp>
        <p:nvSpPr>
          <p:cNvPr id="6" name="页脚占位符 5">
            <a:extLst>
              <a:ext uri="{FF2B5EF4-FFF2-40B4-BE49-F238E27FC236}">
                <a16:creationId xmlns:a16="http://schemas.microsoft.com/office/drawing/2014/main" id="{B23F7CE2-F09B-F73B-41C5-903263A45BC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D407FCB-CF2D-0B51-B0B9-7917FF8CA9FF}"/>
              </a:ext>
            </a:extLst>
          </p:cNvPr>
          <p:cNvSpPr>
            <a:spLocks noGrp="1"/>
          </p:cNvSpPr>
          <p:nvPr>
            <p:ph type="sldNum" sz="quarter" idx="12"/>
          </p:nvPr>
        </p:nvSpPr>
        <p:spPr/>
        <p:txBody>
          <a:bodyPr/>
          <a:lstStyle/>
          <a:p>
            <a:fld id="{4DC58162-A4CC-419B-87E2-980AC60F16BF}" type="slidenum">
              <a:rPr lang="zh-CN" altLang="en-US" smtClean="0"/>
              <a:t>‹#›</a:t>
            </a:fld>
            <a:endParaRPr lang="zh-CN" altLang="en-US"/>
          </a:p>
        </p:txBody>
      </p:sp>
    </p:spTree>
    <p:extLst>
      <p:ext uri="{BB962C8B-B14F-4D97-AF65-F5344CB8AC3E}">
        <p14:creationId xmlns:p14="http://schemas.microsoft.com/office/powerpoint/2010/main" val="2510000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F4952B-0F2D-A36C-8C3D-D7341A2CAE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616A47D-90A3-088B-5A6E-02F55A6166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9EBE2E8-083E-9082-6C23-ED918C8A31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B1B5A9-1F53-D89A-29C6-D8758A5244B9}"/>
              </a:ext>
            </a:extLst>
          </p:cNvPr>
          <p:cNvSpPr>
            <a:spLocks noGrp="1"/>
          </p:cNvSpPr>
          <p:nvPr>
            <p:ph type="dt" sz="half" idx="10"/>
          </p:nvPr>
        </p:nvSpPr>
        <p:spPr/>
        <p:txBody>
          <a:bodyPr/>
          <a:lstStyle/>
          <a:p>
            <a:fld id="{18B7B9F6-7733-465D-96A2-C4F0CEC1D612}" type="datetimeFigureOut">
              <a:rPr lang="zh-CN" altLang="en-US" smtClean="0"/>
              <a:t>2023/2/23</a:t>
            </a:fld>
            <a:endParaRPr lang="zh-CN" altLang="en-US"/>
          </a:p>
        </p:txBody>
      </p:sp>
      <p:sp>
        <p:nvSpPr>
          <p:cNvPr id="6" name="页脚占位符 5">
            <a:extLst>
              <a:ext uri="{FF2B5EF4-FFF2-40B4-BE49-F238E27FC236}">
                <a16:creationId xmlns:a16="http://schemas.microsoft.com/office/drawing/2014/main" id="{66AAE8C1-28C2-36CF-43C5-50E4C9F3C29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B42FC96-DEDD-AC6E-04BF-575277B599F3}"/>
              </a:ext>
            </a:extLst>
          </p:cNvPr>
          <p:cNvSpPr>
            <a:spLocks noGrp="1"/>
          </p:cNvSpPr>
          <p:nvPr>
            <p:ph type="sldNum" sz="quarter" idx="12"/>
          </p:nvPr>
        </p:nvSpPr>
        <p:spPr/>
        <p:txBody>
          <a:bodyPr/>
          <a:lstStyle/>
          <a:p>
            <a:fld id="{4DC58162-A4CC-419B-87E2-980AC60F16BF}" type="slidenum">
              <a:rPr lang="zh-CN" altLang="en-US" smtClean="0"/>
              <a:t>‹#›</a:t>
            </a:fld>
            <a:endParaRPr lang="zh-CN" altLang="en-US"/>
          </a:p>
        </p:txBody>
      </p:sp>
    </p:spTree>
    <p:extLst>
      <p:ext uri="{BB962C8B-B14F-4D97-AF65-F5344CB8AC3E}">
        <p14:creationId xmlns:p14="http://schemas.microsoft.com/office/powerpoint/2010/main" val="3189370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ACA3527-C92A-1D3D-5752-2469A57551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05F07A0-A6CC-A6EF-8CCD-E8F979E324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002705E-BCE1-C0C9-DA62-1FA227A26D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B7B9F6-7733-465D-96A2-C4F0CEC1D612}" type="datetimeFigureOut">
              <a:rPr lang="zh-CN" altLang="en-US" smtClean="0"/>
              <a:t>2023/2/23</a:t>
            </a:fld>
            <a:endParaRPr lang="zh-CN" altLang="en-US"/>
          </a:p>
        </p:txBody>
      </p:sp>
      <p:sp>
        <p:nvSpPr>
          <p:cNvPr id="5" name="页脚占位符 4">
            <a:extLst>
              <a:ext uri="{FF2B5EF4-FFF2-40B4-BE49-F238E27FC236}">
                <a16:creationId xmlns:a16="http://schemas.microsoft.com/office/drawing/2014/main" id="{1C1DDB65-87B7-BE00-7A0A-9C0D7F8E80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F5CAB46-35AA-BCC3-8860-15D2EEC3B1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C58162-A4CC-419B-87E2-980AC60F16BF}" type="slidenum">
              <a:rPr lang="zh-CN" altLang="en-US" smtClean="0"/>
              <a:t>‹#›</a:t>
            </a:fld>
            <a:endParaRPr lang="zh-CN" altLang="en-US"/>
          </a:p>
        </p:txBody>
      </p:sp>
    </p:spTree>
    <p:extLst>
      <p:ext uri="{BB962C8B-B14F-4D97-AF65-F5344CB8AC3E}">
        <p14:creationId xmlns:p14="http://schemas.microsoft.com/office/powerpoint/2010/main" val="26369671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eg"/><Relationship Id="rId12"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JP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231F92-C918-7281-B341-6116D14F97F0}"/>
              </a:ext>
            </a:extLst>
          </p:cNvPr>
          <p:cNvSpPr>
            <a:spLocks noGrp="1"/>
          </p:cNvSpPr>
          <p:nvPr>
            <p:ph type="ctrTitle"/>
          </p:nvPr>
        </p:nvSpPr>
        <p:spPr>
          <a:xfrm>
            <a:off x="527983" y="2535184"/>
            <a:ext cx="11136034" cy="1508886"/>
          </a:xfrm>
        </p:spPr>
        <p:txBody>
          <a:bodyPr>
            <a:normAutofit/>
          </a:bodyPr>
          <a:lstStyle/>
          <a:p>
            <a:pPr algn="l"/>
            <a:r>
              <a:rPr lang="en-US" altLang="zh-CN" sz="3200" dirty="0">
                <a:latin typeface="Georgia" panose="02040502050405020303" pitchFamily="18" charset="0"/>
              </a:rPr>
              <a:t>Synthetic Aperture Radar (SAR) Image Generation based on</a:t>
            </a:r>
            <a:br>
              <a:rPr lang="en-US" altLang="zh-CN" sz="3200" dirty="0">
                <a:latin typeface="Georgia" panose="02040502050405020303" pitchFamily="18" charset="0"/>
              </a:rPr>
            </a:br>
            <a:r>
              <a:rPr lang="en-US" altLang="zh-CN" sz="3200" dirty="0">
                <a:latin typeface="Georgia" panose="02040502050405020303" pitchFamily="18" charset="0"/>
              </a:rPr>
              <a:t>Generative Adversarial Network and Target Characteristics</a:t>
            </a:r>
            <a:br>
              <a:rPr lang="en-US" altLang="zh-CN" sz="3200" dirty="0">
                <a:latin typeface="Georgia" panose="02040502050405020303" pitchFamily="18" charset="0"/>
              </a:rPr>
            </a:br>
            <a:endParaRPr lang="zh-CN" altLang="en-US" sz="3200" dirty="0">
              <a:latin typeface="Georgia" panose="02040502050405020303" pitchFamily="18" charset="0"/>
            </a:endParaRPr>
          </a:p>
        </p:txBody>
      </p:sp>
      <p:sp>
        <p:nvSpPr>
          <p:cNvPr id="3" name="副标题 2">
            <a:extLst>
              <a:ext uri="{FF2B5EF4-FFF2-40B4-BE49-F238E27FC236}">
                <a16:creationId xmlns:a16="http://schemas.microsoft.com/office/drawing/2014/main" id="{63F3C803-672B-B6BA-087C-242726FC0BEA}"/>
              </a:ext>
            </a:extLst>
          </p:cNvPr>
          <p:cNvSpPr>
            <a:spLocks noGrp="1"/>
          </p:cNvSpPr>
          <p:nvPr>
            <p:ph type="subTitle" idx="1"/>
          </p:nvPr>
        </p:nvSpPr>
        <p:spPr>
          <a:xfrm>
            <a:off x="2520017" y="4932469"/>
            <a:ext cx="9144000" cy="894466"/>
          </a:xfrm>
        </p:spPr>
        <p:txBody>
          <a:bodyPr>
            <a:normAutofit/>
          </a:bodyPr>
          <a:lstStyle/>
          <a:p>
            <a:pPr algn="r"/>
            <a:r>
              <a:rPr lang="en-US" altLang="zh-CN" dirty="0">
                <a:latin typeface="Georgia" panose="02040502050405020303" pitchFamily="18" charset="0"/>
              </a:rPr>
              <a:t>Presenter: </a:t>
            </a:r>
            <a:r>
              <a:rPr lang="en-US" altLang="zh-CN" i="1" dirty="0" err="1">
                <a:latin typeface="Georgia" panose="02040502050405020303" pitchFamily="18" charset="0"/>
              </a:rPr>
              <a:t>Ziyue</a:t>
            </a:r>
            <a:r>
              <a:rPr lang="en-US" altLang="zh-CN" i="1" dirty="0">
                <a:latin typeface="Georgia" panose="02040502050405020303" pitchFamily="18" charset="0"/>
              </a:rPr>
              <a:t> Yang</a:t>
            </a:r>
          </a:p>
          <a:p>
            <a:pPr algn="r"/>
            <a:r>
              <a:rPr lang="zh-CN" altLang="en-US" dirty="0">
                <a:latin typeface="黑体" panose="02010609060101010101" pitchFamily="49" charset="-122"/>
                <a:ea typeface="黑体" panose="02010609060101010101" pitchFamily="49" charset="-122"/>
              </a:rPr>
              <a:t>杨子悦</a:t>
            </a:r>
          </a:p>
        </p:txBody>
      </p:sp>
    </p:spTree>
    <p:extLst>
      <p:ext uri="{BB962C8B-B14F-4D97-AF65-F5344CB8AC3E}">
        <p14:creationId xmlns:p14="http://schemas.microsoft.com/office/powerpoint/2010/main" val="367253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6F12F698-6FFE-874F-FE5B-8FA086D57B1E}"/>
              </a:ext>
            </a:extLst>
          </p:cNvPr>
          <p:cNvPicPr>
            <a:picLocks noChangeAspect="1"/>
          </p:cNvPicPr>
          <p:nvPr/>
        </p:nvPicPr>
        <p:blipFill>
          <a:blip r:embed="rId2"/>
          <a:stretch>
            <a:fillRect/>
          </a:stretch>
        </p:blipFill>
        <p:spPr>
          <a:xfrm>
            <a:off x="7291720" y="0"/>
            <a:ext cx="4900280" cy="6858000"/>
          </a:xfrm>
          <a:prstGeom prst="rect">
            <a:avLst/>
          </a:prstGeom>
        </p:spPr>
      </p:pic>
      <p:pic>
        <p:nvPicPr>
          <p:cNvPr id="3" name="图片 2">
            <a:extLst>
              <a:ext uri="{FF2B5EF4-FFF2-40B4-BE49-F238E27FC236}">
                <a16:creationId xmlns:a16="http://schemas.microsoft.com/office/drawing/2014/main" id="{76749852-5B92-87F4-8DFA-CBF29909C64E}"/>
              </a:ext>
            </a:extLst>
          </p:cNvPr>
          <p:cNvPicPr>
            <a:picLocks noChangeAspect="1"/>
          </p:cNvPicPr>
          <p:nvPr/>
        </p:nvPicPr>
        <p:blipFill>
          <a:blip r:embed="rId3"/>
          <a:stretch>
            <a:fillRect/>
          </a:stretch>
        </p:blipFill>
        <p:spPr>
          <a:xfrm>
            <a:off x="0" y="0"/>
            <a:ext cx="5175607" cy="6858000"/>
          </a:xfrm>
          <a:prstGeom prst="rect">
            <a:avLst/>
          </a:prstGeom>
        </p:spPr>
      </p:pic>
      <p:pic>
        <p:nvPicPr>
          <p:cNvPr id="11" name="图片 10">
            <a:extLst>
              <a:ext uri="{FF2B5EF4-FFF2-40B4-BE49-F238E27FC236}">
                <a16:creationId xmlns:a16="http://schemas.microsoft.com/office/drawing/2014/main" id="{1D740B97-42EC-1B48-334B-0492DF91003F}"/>
              </a:ext>
            </a:extLst>
          </p:cNvPr>
          <p:cNvPicPr>
            <a:picLocks noChangeAspect="1"/>
          </p:cNvPicPr>
          <p:nvPr/>
        </p:nvPicPr>
        <p:blipFill>
          <a:blip r:embed="rId4"/>
          <a:stretch>
            <a:fillRect/>
          </a:stretch>
        </p:blipFill>
        <p:spPr>
          <a:xfrm>
            <a:off x="3337068" y="2697362"/>
            <a:ext cx="4176743" cy="3095648"/>
          </a:xfrm>
          <a:prstGeom prst="rect">
            <a:avLst/>
          </a:prstGeom>
        </p:spPr>
      </p:pic>
    </p:spTree>
    <p:extLst>
      <p:ext uri="{BB962C8B-B14F-4D97-AF65-F5344CB8AC3E}">
        <p14:creationId xmlns:p14="http://schemas.microsoft.com/office/powerpoint/2010/main" val="229772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F62756B-B0E9-D7FC-819F-D9AC5FAE3EFA}"/>
              </a:ext>
            </a:extLst>
          </p:cNvPr>
          <p:cNvPicPr>
            <a:picLocks noChangeAspect="1"/>
          </p:cNvPicPr>
          <p:nvPr/>
        </p:nvPicPr>
        <p:blipFill>
          <a:blip r:embed="rId2"/>
          <a:stretch>
            <a:fillRect/>
          </a:stretch>
        </p:blipFill>
        <p:spPr>
          <a:xfrm>
            <a:off x="0" y="0"/>
            <a:ext cx="4873583" cy="6858000"/>
          </a:xfrm>
          <a:prstGeom prst="rect">
            <a:avLst/>
          </a:prstGeom>
        </p:spPr>
      </p:pic>
      <p:pic>
        <p:nvPicPr>
          <p:cNvPr id="7" name="图片 6">
            <a:extLst>
              <a:ext uri="{FF2B5EF4-FFF2-40B4-BE49-F238E27FC236}">
                <a16:creationId xmlns:a16="http://schemas.microsoft.com/office/drawing/2014/main" id="{48FEEDF7-EC0D-9066-312A-D52A5DB66D7B}"/>
              </a:ext>
            </a:extLst>
          </p:cNvPr>
          <p:cNvPicPr>
            <a:picLocks noChangeAspect="1"/>
          </p:cNvPicPr>
          <p:nvPr/>
        </p:nvPicPr>
        <p:blipFill>
          <a:blip r:embed="rId3"/>
          <a:stretch>
            <a:fillRect/>
          </a:stretch>
        </p:blipFill>
        <p:spPr>
          <a:xfrm>
            <a:off x="4873583" y="0"/>
            <a:ext cx="4873924" cy="6858000"/>
          </a:xfrm>
          <a:prstGeom prst="rect">
            <a:avLst/>
          </a:prstGeom>
        </p:spPr>
      </p:pic>
      <p:pic>
        <p:nvPicPr>
          <p:cNvPr id="9" name="图片 8">
            <a:extLst>
              <a:ext uri="{FF2B5EF4-FFF2-40B4-BE49-F238E27FC236}">
                <a16:creationId xmlns:a16="http://schemas.microsoft.com/office/drawing/2014/main" id="{72E90A00-A007-EBA6-2320-CB8B18ABA0C7}"/>
              </a:ext>
            </a:extLst>
          </p:cNvPr>
          <p:cNvPicPr>
            <a:picLocks noChangeAspect="1"/>
          </p:cNvPicPr>
          <p:nvPr/>
        </p:nvPicPr>
        <p:blipFill>
          <a:blip r:embed="rId4"/>
          <a:stretch>
            <a:fillRect/>
          </a:stretch>
        </p:blipFill>
        <p:spPr>
          <a:xfrm>
            <a:off x="8773749" y="0"/>
            <a:ext cx="3418251" cy="6858000"/>
          </a:xfrm>
          <a:prstGeom prst="rect">
            <a:avLst/>
          </a:prstGeom>
        </p:spPr>
      </p:pic>
    </p:spTree>
    <p:extLst>
      <p:ext uri="{BB962C8B-B14F-4D97-AF65-F5344CB8AC3E}">
        <p14:creationId xmlns:p14="http://schemas.microsoft.com/office/powerpoint/2010/main" val="1150155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a:extLst>
              <a:ext uri="{FF2B5EF4-FFF2-40B4-BE49-F238E27FC236}">
                <a16:creationId xmlns:a16="http://schemas.microsoft.com/office/drawing/2014/main" id="{7F535BDB-A2A1-61C7-AA5C-E5520A331085}"/>
              </a:ext>
            </a:extLst>
          </p:cNvPr>
          <p:cNvSpPr/>
          <p:nvPr/>
        </p:nvSpPr>
        <p:spPr>
          <a:xfrm>
            <a:off x="5720356" y="4538039"/>
            <a:ext cx="1681163" cy="29760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0000"/>
              </a:highlight>
            </a:endParaRPr>
          </a:p>
        </p:txBody>
      </p:sp>
      <p:pic>
        <p:nvPicPr>
          <p:cNvPr id="5" name="图片 4" descr="图片包含 照片, 键盘, 灯光, 电脑&#10;&#10;描述已自动生成">
            <a:extLst>
              <a:ext uri="{FF2B5EF4-FFF2-40B4-BE49-F238E27FC236}">
                <a16:creationId xmlns:a16="http://schemas.microsoft.com/office/drawing/2014/main" id="{FFFE0AA1-1FC8-0BF1-A2E8-4576C9012E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9493" y="191054"/>
            <a:ext cx="5623831" cy="6579841"/>
          </a:xfrm>
          <a:prstGeom prst="rect">
            <a:avLst/>
          </a:prstGeom>
        </p:spPr>
      </p:pic>
      <p:sp>
        <p:nvSpPr>
          <p:cNvPr id="6" name="文本框 5">
            <a:extLst>
              <a:ext uri="{FF2B5EF4-FFF2-40B4-BE49-F238E27FC236}">
                <a16:creationId xmlns:a16="http://schemas.microsoft.com/office/drawing/2014/main" id="{B5691052-16D4-E2C9-A012-CE02C308F222}"/>
              </a:ext>
            </a:extLst>
          </p:cNvPr>
          <p:cNvSpPr txBox="1"/>
          <p:nvPr/>
        </p:nvSpPr>
        <p:spPr>
          <a:xfrm>
            <a:off x="7961880" y="4626564"/>
            <a:ext cx="819807" cy="215444"/>
          </a:xfrm>
          <a:prstGeom prst="rect">
            <a:avLst/>
          </a:prstGeom>
          <a:noFill/>
        </p:spPr>
        <p:txBody>
          <a:bodyPr wrap="square" rtlCol="0">
            <a:spAutoFit/>
          </a:bodyPr>
          <a:lstStyle/>
          <a:p>
            <a:r>
              <a:rPr lang="en-US" altLang="zh-CN" sz="800" dirty="0">
                <a:latin typeface="Arial" panose="020B0604020202020204" pitchFamily="34" charset="0"/>
                <a:cs typeface="Arial" panose="020B0604020202020204" pitchFamily="34" charset="0"/>
              </a:rPr>
              <a:t>(k) SNGAN</a:t>
            </a:r>
            <a:endParaRPr lang="zh-CN" altLang="en-US" sz="800" dirty="0">
              <a:latin typeface="Arial" panose="020B0604020202020204" pitchFamily="34" charset="0"/>
              <a:cs typeface="Arial" panose="020B0604020202020204" pitchFamily="34" charset="0"/>
            </a:endParaRPr>
          </a:p>
        </p:txBody>
      </p:sp>
      <p:pic>
        <p:nvPicPr>
          <p:cNvPr id="1030" name="Picture 6">
            <a:extLst>
              <a:ext uri="{FF2B5EF4-FFF2-40B4-BE49-F238E27FC236}">
                <a16:creationId xmlns:a16="http://schemas.microsoft.com/office/drawing/2014/main" id="{DCBE8E6B-2E48-DF82-3B60-A1B55F37E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073" y="4814422"/>
            <a:ext cx="1873423" cy="1876337"/>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图片包含 照片, 黑暗, 亮, 男人&#10;&#10;描述已自动生成">
            <a:extLst>
              <a:ext uri="{FF2B5EF4-FFF2-40B4-BE49-F238E27FC236}">
                <a16:creationId xmlns:a16="http://schemas.microsoft.com/office/drawing/2014/main" id="{45E6E7FA-002B-E287-2EE6-AAB0B52F58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47" y="2417552"/>
            <a:ext cx="1967640" cy="2126847"/>
          </a:xfrm>
          <a:prstGeom prst="rect">
            <a:avLst/>
          </a:prstGeom>
        </p:spPr>
      </p:pic>
      <p:sp>
        <p:nvSpPr>
          <p:cNvPr id="9" name="矩形 8">
            <a:extLst>
              <a:ext uri="{FF2B5EF4-FFF2-40B4-BE49-F238E27FC236}">
                <a16:creationId xmlns:a16="http://schemas.microsoft.com/office/drawing/2014/main" id="{B4DE13C2-67B3-1366-67B9-C128E75F08E1}"/>
              </a:ext>
            </a:extLst>
          </p:cNvPr>
          <p:cNvSpPr/>
          <p:nvPr/>
        </p:nvSpPr>
        <p:spPr>
          <a:xfrm>
            <a:off x="2006600" y="128550"/>
            <a:ext cx="5784073" cy="2285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对话气泡: 矩形 10">
            <a:extLst>
              <a:ext uri="{FF2B5EF4-FFF2-40B4-BE49-F238E27FC236}">
                <a16:creationId xmlns:a16="http://schemas.microsoft.com/office/drawing/2014/main" id="{57D1DD8E-3BED-F651-78AE-9ABC8DE6EAB7}"/>
              </a:ext>
            </a:extLst>
          </p:cNvPr>
          <p:cNvSpPr/>
          <p:nvPr/>
        </p:nvSpPr>
        <p:spPr>
          <a:xfrm>
            <a:off x="8750299" y="292099"/>
            <a:ext cx="3056467" cy="1528233"/>
          </a:xfrm>
          <a:prstGeom prst="wedgeRectCallout">
            <a:avLst>
              <a:gd name="adj1" fmla="val -77436"/>
              <a:gd name="adj2" fmla="val 3618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Georgia" panose="02040502050405020303" pitchFamily="18" charset="0"/>
              </a:rPr>
              <a:t>Models based on </a:t>
            </a:r>
            <a:r>
              <a:rPr lang="en-US" altLang="zh-CN" sz="1400" i="1" dirty="0">
                <a:solidFill>
                  <a:schemeClr val="tx1"/>
                </a:solidFill>
                <a:latin typeface="Georgia" panose="02040502050405020303" pitchFamily="18" charset="0"/>
              </a:rPr>
              <a:t>Multi-Layer Perceptron</a:t>
            </a:r>
            <a:r>
              <a:rPr lang="en-US" altLang="zh-CN" sz="1400" dirty="0">
                <a:solidFill>
                  <a:schemeClr val="tx1"/>
                </a:solidFill>
                <a:latin typeface="Georgia" panose="02040502050405020303" pitchFamily="18" charset="0"/>
              </a:rPr>
              <a:t> (MLP, also known as Fully-Connected Neural Network / Dense Layers)</a:t>
            </a:r>
            <a:endParaRPr lang="zh-CN" altLang="en-US" sz="1400" dirty="0">
              <a:solidFill>
                <a:schemeClr val="tx1"/>
              </a:solidFill>
              <a:latin typeface="Georgia" panose="02040502050405020303" pitchFamily="18" charset="0"/>
            </a:endParaRPr>
          </a:p>
        </p:txBody>
      </p:sp>
      <p:sp>
        <p:nvSpPr>
          <p:cNvPr id="12" name="矩形 11">
            <a:extLst>
              <a:ext uri="{FF2B5EF4-FFF2-40B4-BE49-F238E27FC236}">
                <a16:creationId xmlns:a16="http://schemas.microsoft.com/office/drawing/2014/main" id="{2ECDDAA8-D84D-081D-1C34-A5D4196F65E4}"/>
              </a:ext>
            </a:extLst>
          </p:cNvPr>
          <p:cNvSpPr/>
          <p:nvPr/>
        </p:nvSpPr>
        <p:spPr>
          <a:xfrm>
            <a:off x="2006600" y="2476500"/>
            <a:ext cx="7301896" cy="41904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对话气泡: 矩形 12">
            <a:extLst>
              <a:ext uri="{FF2B5EF4-FFF2-40B4-BE49-F238E27FC236}">
                <a16:creationId xmlns:a16="http://schemas.microsoft.com/office/drawing/2014/main" id="{004A7C00-EB3C-5301-BEBF-352E3771A574}"/>
              </a:ext>
            </a:extLst>
          </p:cNvPr>
          <p:cNvSpPr/>
          <p:nvPr/>
        </p:nvSpPr>
        <p:spPr>
          <a:xfrm>
            <a:off x="9707054" y="4137999"/>
            <a:ext cx="2391835" cy="1528233"/>
          </a:xfrm>
          <a:prstGeom prst="wedgeRectCallout">
            <a:avLst>
              <a:gd name="adj1" fmla="val -63796"/>
              <a:gd name="adj2" fmla="val -338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Georgia" panose="02040502050405020303" pitchFamily="18" charset="0"/>
              </a:rPr>
              <a:t>Models based on </a:t>
            </a:r>
            <a:r>
              <a:rPr lang="en-US" altLang="zh-CN" sz="1400" i="1" dirty="0">
                <a:solidFill>
                  <a:schemeClr val="tx1"/>
                </a:solidFill>
                <a:latin typeface="Georgia" panose="02040502050405020303" pitchFamily="18" charset="0"/>
              </a:rPr>
              <a:t>Convolutional Neural Network</a:t>
            </a:r>
            <a:r>
              <a:rPr lang="en-US" altLang="zh-CN" sz="1400" dirty="0">
                <a:solidFill>
                  <a:schemeClr val="tx1"/>
                </a:solidFill>
                <a:latin typeface="Georgia" panose="02040502050405020303" pitchFamily="18" charset="0"/>
              </a:rPr>
              <a:t> (CNN)</a:t>
            </a:r>
            <a:endParaRPr lang="zh-CN" altLang="en-US" sz="1400" dirty="0">
              <a:solidFill>
                <a:schemeClr val="tx1"/>
              </a:solidFill>
              <a:latin typeface="Georgia" panose="02040502050405020303" pitchFamily="18" charset="0"/>
            </a:endParaRPr>
          </a:p>
        </p:txBody>
      </p:sp>
    </p:spTree>
    <p:extLst>
      <p:ext uri="{BB962C8B-B14F-4D97-AF65-F5344CB8AC3E}">
        <p14:creationId xmlns:p14="http://schemas.microsoft.com/office/powerpoint/2010/main" val="263594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heel(1)">
                                      <p:cBhvr>
                                        <p:cTn id="3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p:bldP spid="9" grpId="0" animBg="1"/>
      <p:bldP spid="11"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示&#10;&#10;描述已自动生成">
            <a:extLst>
              <a:ext uri="{FF2B5EF4-FFF2-40B4-BE49-F238E27FC236}">
                <a16:creationId xmlns:a16="http://schemas.microsoft.com/office/drawing/2014/main" id="{C843425C-6ACB-CB27-73FA-1039767A1B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589" y="537065"/>
            <a:ext cx="11236821" cy="5783869"/>
          </a:xfrm>
          <a:prstGeom prst="rect">
            <a:avLst/>
          </a:prstGeom>
        </p:spPr>
      </p:pic>
    </p:spTree>
    <p:extLst>
      <p:ext uri="{BB962C8B-B14F-4D97-AF65-F5344CB8AC3E}">
        <p14:creationId xmlns:p14="http://schemas.microsoft.com/office/powerpoint/2010/main" val="192268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文本&#10;&#10;描述已自动生成">
            <a:extLst>
              <a:ext uri="{FF2B5EF4-FFF2-40B4-BE49-F238E27FC236}">
                <a16:creationId xmlns:a16="http://schemas.microsoft.com/office/drawing/2014/main" id="{1672E731-83B1-D4F2-95AA-BF563D8FD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709" y="1030034"/>
            <a:ext cx="10360579" cy="5864732"/>
          </a:xfrm>
          <a:prstGeom prst="rect">
            <a:avLst/>
          </a:prstGeom>
        </p:spPr>
      </p:pic>
      <p:sp>
        <p:nvSpPr>
          <p:cNvPr id="2" name="标题 1">
            <a:extLst>
              <a:ext uri="{FF2B5EF4-FFF2-40B4-BE49-F238E27FC236}">
                <a16:creationId xmlns:a16="http://schemas.microsoft.com/office/drawing/2014/main" id="{F1A90E42-DB26-7045-887B-C76CFE47861E}"/>
              </a:ext>
            </a:extLst>
          </p:cNvPr>
          <p:cNvSpPr>
            <a:spLocks noGrp="1"/>
          </p:cNvSpPr>
          <p:nvPr>
            <p:ph type="title"/>
          </p:nvPr>
        </p:nvSpPr>
        <p:spPr>
          <a:xfrm>
            <a:off x="838198" y="357992"/>
            <a:ext cx="10515600" cy="672042"/>
          </a:xfrm>
        </p:spPr>
        <p:txBody>
          <a:bodyPr>
            <a:normAutofit/>
          </a:bodyPr>
          <a:lstStyle/>
          <a:p>
            <a:pPr algn="ctr"/>
            <a:r>
              <a:rPr lang="en-US" altLang="zh-CN" sz="3200" dirty="0">
                <a:latin typeface="Georgia" panose="02040502050405020303" pitchFamily="18" charset="0"/>
              </a:rPr>
              <a:t>Example: Structure of </a:t>
            </a:r>
            <a:r>
              <a:rPr lang="en-US" altLang="zh-CN" sz="3200" i="1" dirty="0">
                <a:latin typeface="Georgia" panose="02040502050405020303" pitchFamily="18" charset="0"/>
              </a:rPr>
              <a:t>SN(Spectral Normalized)-GAN</a:t>
            </a:r>
            <a:endParaRPr lang="zh-CN" altLang="en-US" sz="3200" i="1" dirty="0">
              <a:latin typeface="Georgia" panose="02040502050405020303" pitchFamily="18" charset="0"/>
            </a:endParaRPr>
          </a:p>
        </p:txBody>
      </p:sp>
    </p:spTree>
    <p:extLst>
      <p:ext uri="{BB962C8B-B14F-4D97-AF65-F5344CB8AC3E}">
        <p14:creationId xmlns:p14="http://schemas.microsoft.com/office/powerpoint/2010/main" val="159619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B26123-DD84-7A0A-A19F-25A42B47E840}"/>
              </a:ext>
            </a:extLst>
          </p:cNvPr>
          <p:cNvSpPr>
            <a:spLocks noGrp="1"/>
          </p:cNvSpPr>
          <p:nvPr>
            <p:ph type="title"/>
          </p:nvPr>
        </p:nvSpPr>
        <p:spPr>
          <a:xfrm>
            <a:off x="838200" y="365126"/>
            <a:ext cx="10515600" cy="672042"/>
          </a:xfrm>
        </p:spPr>
        <p:txBody>
          <a:bodyPr>
            <a:normAutofit/>
          </a:bodyPr>
          <a:lstStyle/>
          <a:p>
            <a:pPr algn="ctr"/>
            <a:r>
              <a:rPr lang="en-US" altLang="zh-CN" sz="3200" dirty="0">
                <a:latin typeface="Georgia" panose="02040502050405020303" pitchFamily="18" charset="0"/>
              </a:rPr>
              <a:t>Difficulties in Project</a:t>
            </a:r>
            <a:endParaRPr lang="zh-CN" altLang="en-US" sz="3200" dirty="0">
              <a:latin typeface="Georgia" panose="02040502050405020303" pitchFamily="18" charset="0"/>
            </a:endParaRPr>
          </a:p>
        </p:txBody>
      </p:sp>
      <p:sp>
        <p:nvSpPr>
          <p:cNvPr id="3" name="内容占位符 2">
            <a:extLst>
              <a:ext uri="{FF2B5EF4-FFF2-40B4-BE49-F238E27FC236}">
                <a16:creationId xmlns:a16="http://schemas.microsoft.com/office/drawing/2014/main" id="{D59D2F01-0C48-19E1-111C-39DCCCA6E3B7}"/>
              </a:ext>
            </a:extLst>
          </p:cNvPr>
          <p:cNvSpPr>
            <a:spLocks noGrp="1"/>
          </p:cNvSpPr>
          <p:nvPr>
            <p:ph idx="1"/>
          </p:nvPr>
        </p:nvSpPr>
        <p:spPr>
          <a:xfrm>
            <a:off x="838200" y="1666346"/>
            <a:ext cx="10515600" cy="3525308"/>
          </a:xfrm>
        </p:spPr>
        <p:txBody>
          <a:bodyPr>
            <a:normAutofit/>
          </a:bodyPr>
          <a:lstStyle/>
          <a:p>
            <a:r>
              <a:rPr lang="en-US" altLang="zh-CN" sz="2400" dirty="0">
                <a:latin typeface="Georgia" panose="02040502050405020303" pitchFamily="18" charset="0"/>
              </a:rPr>
              <a:t>Writing code is time consuming, but training models is even more costly.</a:t>
            </a:r>
          </a:p>
          <a:p>
            <a:pPr marL="0" indent="0">
              <a:buNone/>
            </a:pPr>
            <a:r>
              <a:rPr lang="en-US" altLang="zh-CN" sz="1400" dirty="0">
                <a:latin typeface="Georgia" panose="02040502050405020303" pitchFamily="18" charset="0"/>
              </a:rPr>
              <a:t>	Even a simple DCGAN model takes 8.33 sec to train for 1 epoch. The author usually train it for more than 300 epochs, which takes about 45 min.</a:t>
            </a:r>
          </a:p>
          <a:p>
            <a:pPr marL="0" indent="0">
              <a:buNone/>
            </a:pPr>
            <a:endParaRPr lang="en-US" altLang="zh-CN" sz="1400" dirty="0">
              <a:latin typeface="Georgia" panose="02040502050405020303" pitchFamily="18" charset="0"/>
            </a:endParaRPr>
          </a:p>
          <a:p>
            <a:r>
              <a:rPr lang="en-US" altLang="zh-CN" sz="2400" dirty="0">
                <a:latin typeface="Georgia" panose="02040502050405020303" pitchFamily="18" charset="0"/>
              </a:rPr>
              <a:t>It is a complicated task to train a GAN, why?</a:t>
            </a:r>
          </a:p>
          <a:p>
            <a:pPr marL="914400" lvl="1" indent="-457200">
              <a:buFont typeface="+mj-lt"/>
              <a:buAutoNum type="arabicPeriod"/>
            </a:pPr>
            <a:r>
              <a:rPr lang="en-US" altLang="zh-CN" sz="1800" b="1" dirty="0">
                <a:latin typeface="Georgia" panose="02040502050405020303" pitchFamily="18" charset="0"/>
              </a:rPr>
              <a:t>GAN is not a probabilistic model (typical probabilistic generative models: Diffusion Models, VAE)</a:t>
            </a:r>
          </a:p>
          <a:p>
            <a:pPr marL="914400" lvl="1" indent="-457200">
              <a:buFont typeface="+mj-lt"/>
              <a:buAutoNum type="arabicPeriod"/>
            </a:pPr>
            <a:r>
              <a:rPr lang="en-US" altLang="zh-CN" sz="1800" dirty="0">
                <a:latin typeface="Georgia" panose="02040502050405020303" pitchFamily="18" charset="0"/>
              </a:rPr>
              <a:t>“Trade-Off” is important in </a:t>
            </a:r>
            <a:r>
              <a:rPr lang="en-US" altLang="zh-CN" sz="1800" i="1" dirty="0">
                <a:latin typeface="Georgia" panose="02040502050405020303" pitchFamily="18" charset="0"/>
              </a:rPr>
              <a:t>Adversarial Training</a:t>
            </a:r>
          </a:p>
          <a:p>
            <a:pPr marL="914400" lvl="1" indent="-457200">
              <a:buFont typeface="+mj-lt"/>
              <a:buAutoNum type="arabicPeriod"/>
            </a:pPr>
            <a:r>
              <a:rPr lang="en-US" altLang="zh-CN" sz="1800" dirty="0">
                <a:latin typeface="Georgia" panose="02040502050405020303" pitchFamily="18" charset="0"/>
              </a:rPr>
              <a:t>Difficult to indicate whether GAN is getting better during training (The</a:t>
            </a:r>
            <a:r>
              <a:rPr lang="zh-CN" altLang="en-US" sz="1800" dirty="0">
                <a:latin typeface="Georgia" panose="02040502050405020303" pitchFamily="18" charset="0"/>
              </a:rPr>
              <a:t> </a:t>
            </a:r>
            <a:r>
              <a:rPr lang="en-US" altLang="zh-CN" sz="1800" dirty="0">
                <a:latin typeface="Georgia" panose="02040502050405020303" pitchFamily="18" charset="0"/>
              </a:rPr>
              <a:t>changes</a:t>
            </a:r>
            <a:r>
              <a:rPr lang="zh-CN" altLang="en-US" sz="1800" dirty="0">
                <a:latin typeface="Georgia" panose="02040502050405020303" pitchFamily="18" charset="0"/>
              </a:rPr>
              <a:t> </a:t>
            </a:r>
            <a:r>
              <a:rPr lang="en-US" altLang="zh-CN" sz="1800" dirty="0">
                <a:latin typeface="Georgia" panose="02040502050405020303" pitchFamily="18" charset="0"/>
              </a:rPr>
              <a:t>in the value of the loss function cannot be used as a strong reference) </a:t>
            </a:r>
          </a:p>
          <a:p>
            <a:pPr marL="914400" lvl="1" indent="-457200">
              <a:buFont typeface="+mj-lt"/>
              <a:buAutoNum type="arabicPeriod"/>
            </a:pPr>
            <a:r>
              <a:rPr lang="en-US" altLang="zh-CN" sz="1800" dirty="0">
                <a:latin typeface="Georgia" panose="02040502050405020303" pitchFamily="18" charset="0"/>
              </a:rPr>
              <a:t>Two frequent issues: </a:t>
            </a:r>
            <a:r>
              <a:rPr lang="en-US" altLang="zh-CN" sz="1800" b="1" dirty="0">
                <a:latin typeface="Georgia" panose="02040502050405020303" pitchFamily="18" charset="0"/>
              </a:rPr>
              <a:t>Vanishing Gradient</a:t>
            </a:r>
            <a:r>
              <a:rPr lang="en-US" altLang="zh-CN" sz="1800" dirty="0">
                <a:latin typeface="Georgia" panose="02040502050405020303" pitchFamily="18" charset="0"/>
              </a:rPr>
              <a:t> and </a:t>
            </a:r>
            <a:r>
              <a:rPr lang="en-US" altLang="zh-CN" sz="1800" b="1" dirty="0">
                <a:latin typeface="Georgia" panose="02040502050405020303" pitchFamily="18" charset="0"/>
              </a:rPr>
              <a:t>Mode Collapse</a:t>
            </a:r>
          </a:p>
          <a:p>
            <a:pPr marL="914400" lvl="1" indent="-457200">
              <a:buFont typeface="+mj-lt"/>
              <a:buAutoNum type="arabicPeriod"/>
            </a:pPr>
            <a:endParaRPr lang="zh-CN" altLang="en-US" sz="2000" dirty="0">
              <a:latin typeface="Georgia" panose="02040502050405020303" pitchFamily="18" charset="0"/>
            </a:endParaRPr>
          </a:p>
        </p:txBody>
      </p:sp>
    </p:spTree>
    <p:extLst>
      <p:ext uri="{BB962C8B-B14F-4D97-AF65-F5344CB8AC3E}">
        <p14:creationId xmlns:p14="http://schemas.microsoft.com/office/powerpoint/2010/main" val="334919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6FE5B93-CEDD-43C9-9893-D4B1A9392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397" y="1089087"/>
            <a:ext cx="3266017" cy="22361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09A3E6A-A03C-B8C3-318E-07ABB50D4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6612" y="1082814"/>
            <a:ext cx="3266017" cy="224869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A7489B7E-032E-2294-1CA7-1E6690E94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9463" y="4028173"/>
            <a:ext cx="2760133" cy="2760772"/>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F7EF8F76-9C31-1D48-E668-F1F5CB52F9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2340" y="4028173"/>
            <a:ext cx="2760132" cy="2764425"/>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80C2CA13-EF2D-DA90-281B-210D0F448F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5428" y="560817"/>
            <a:ext cx="2760132" cy="276442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58408C76-5FC9-67A6-6A1D-1A78E504237A}"/>
              </a:ext>
            </a:extLst>
          </p:cNvPr>
          <p:cNvSpPr txBox="1"/>
          <p:nvPr/>
        </p:nvSpPr>
        <p:spPr>
          <a:xfrm>
            <a:off x="173567" y="484201"/>
            <a:ext cx="2552546" cy="369332"/>
          </a:xfrm>
          <a:prstGeom prst="rect">
            <a:avLst/>
          </a:prstGeom>
          <a:noFill/>
        </p:spPr>
        <p:txBody>
          <a:bodyPr wrap="square">
            <a:spAutoFit/>
          </a:bodyPr>
          <a:lstStyle/>
          <a:p>
            <a:r>
              <a:rPr lang="en-US" altLang="zh-CN" sz="1800" b="1" dirty="0">
                <a:latin typeface="Georgia" panose="02040502050405020303" pitchFamily="18" charset="0"/>
              </a:rPr>
              <a:t>Vanishing Gradient</a:t>
            </a:r>
            <a:r>
              <a:rPr lang="en-US" altLang="zh-CN" sz="1800" dirty="0">
                <a:latin typeface="Georgia" panose="02040502050405020303" pitchFamily="18" charset="0"/>
              </a:rPr>
              <a:t> </a:t>
            </a:r>
            <a:endParaRPr lang="zh-CN" altLang="en-US" dirty="0"/>
          </a:p>
        </p:txBody>
      </p:sp>
      <p:sp>
        <p:nvSpPr>
          <p:cNvPr id="12" name="文本框 11">
            <a:extLst>
              <a:ext uri="{FF2B5EF4-FFF2-40B4-BE49-F238E27FC236}">
                <a16:creationId xmlns:a16="http://schemas.microsoft.com/office/drawing/2014/main" id="{56B0E089-3A99-CD44-C84F-437EC8DF78E2}"/>
              </a:ext>
            </a:extLst>
          </p:cNvPr>
          <p:cNvSpPr txBox="1"/>
          <p:nvPr/>
        </p:nvSpPr>
        <p:spPr>
          <a:xfrm>
            <a:off x="173567" y="3460234"/>
            <a:ext cx="2073480" cy="369332"/>
          </a:xfrm>
          <a:prstGeom prst="rect">
            <a:avLst/>
          </a:prstGeom>
          <a:noFill/>
        </p:spPr>
        <p:txBody>
          <a:bodyPr wrap="square">
            <a:spAutoFit/>
          </a:bodyPr>
          <a:lstStyle/>
          <a:p>
            <a:r>
              <a:rPr lang="en-US" altLang="zh-CN" sz="1800" b="1" dirty="0">
                <a:latin typeface="Georgia" panose="02040502050405020303" pitchFamily="18" charset="0"/>
              </a:rPr>
              <a:t>Mode Collapse</a:t>
            </a:r>
            <a:endParaRPr lang="zh-CN" altLang="en-US" dirty="0"/>
          </a:p>
        </p:txBody>
      </p:sp>
    </p:spTree>
    <p:extLst>
      <p:ext uri="{BB962C8B-B14F-4D97-AF65-F5344CB8AC3E}">
        <p14:creationId xmlns:p14="http://schemas.microsoft.com/office/powerpoint/2010/main" val="395100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fade">
                                      <p:cBhvr>
                                        <p:cTn id="10" dur="500"/>
                                        <p:tgtEl>
                                          <p:spTgt spid="1030"/>
                                        </p:tgtEl>
                                      </p:cBhvr>
                                    </p:animEffect>
                                  </p:childTnLst>
                                </p:cTn>
                              </p:par>
                              <p:par>
                                <p:cTn id="11" presetID="10" presetClass="entr" presetSubtype="0" fill="hold" nodeType="withEffect">
                                  <p:stCondLst>
                                    <p:cond delay="0"/>
                                  </p:stCondLst>
                                  <p:childTnLst>
                                    <p:set>
                                      <p:cBhvr>
                                        <p:cTn id="12" dur="1" fill="hold">
                                          <p:stCondLst>
                                            <p:cond delay="0"/>
                                          </p:stCondLst>
                                        </p:cTn>
                                        <p:tgtEl>
                                          <p:spTgt spid="1039"/>
                                        </p:tgtEl>
                                        <p:attrNameLst>
                                          <p:attrName>style.visibility</p:attrName>
                                        </p:attrNameLst>
                                      </p:cBhvr>
                                      <p:to>
                                        <p:strVal val="visible"/>
                                      </p:to>
                                    </p:set>
                                    <p:animEffect transition="in" filter="fade">
                                      <p:cBhvr>
                                        <p:cTn id="13" dur="500"/>
                                        <p:tgtEl>
                                          <p:spTgt spid="10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037"/>
                                        </p:tgtEl>
                                        <p:attrNameLst>
                                          <p:attrName>style.visibility</p:attrName>
                                        </p:attrNameLst>
                                      </p:cBhvr>
                                      <p:to>
                                        <p:strVal val="visible"/>
                                      </p:to>
                                    </p:set>
                                    <p:animEffect transition="in" filter="fade">
                                      <p:cBhvr>
                                        <p:cTn id="24" dur="500"/>
                                        <p:tgtEl>
                                          <p:spTgt spid="1037"/>
                                        </p:tgtEl>
                                      </p:cBhvr>
                                    </p:animEffect>
                                  </p:childTnLst>
                                </p:cTn>
                              </p:par>
                              <p:par>
                                <p:cTn id="25" presetID="10" presetClass="entr" presetSubtype="0" fill="hold" nodeType="withEffect">
                                  <p:stCondLst>
                                    <p:cond delay="0"/>
                                  </p:stCondLst>
                                  <p:childTnLst>
                                    <p:set>
                                      <p:cBhvr>
                                        <p:cTn id="26" dur="1" fill="hold">
                                          <p:stCondLst>
                                            <p:cond delay="0"/>
                                          </p:stCondLst>
                                        </p:cTn>
                                        <p:tgtEl>
                                          <p:spTgt spid="1033"/>
                                        </p:tgtEl>
                                        <p:attrNameLst>
                                          <p:attrName>style.visibility</p:attrName>
                                        </p:attrNameLst>
                                      </p:cBhvr>
                                      <p:to>
                                        <p:strVal val="visible"/>
                                      </p:to>
                                    </p:set>
                                    <p:animEffect transition="in" filter="fade">
                                      <p:cBhvr>
                                        <p:cTn id="27"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B26123-DD84-7A0A-A19F-25A42B47E840}"/>
              </a:ext>
            </a:extLst>
          </p:cNvPr>
          <p:cNvSpPr>
            <a:spLocks noGrp="1"/>
          </p:cNvSpPr>
          <p:nvPr>
            <p:ph type="title"/>
          </p:nvPr>
        </p:nvSpPr>
        <p:spPr>
          <a:xfrm>
            <a:off x="838200" y="365126"/>
            <a:ext cx="10515600" cy="672042"/>
          </a:xfrm>
        </p:spPr>
        <p:txBody>
          <a:bodyPr>
            <a:normAutofit/>
          </a:bodyPr>
          <a:lstStyle/>
          <a:p>
            <a:pPr algn="ctr"/>
            <a:r>
              <a:rPr lang="en-US" altLang="zh-CN" sz="3200" dirty="0">
                <a:latin typeface="Georgia" panose="02040502050405020303" pitchFamily="18" charset="0"/>
              </a:rPr>
              <a:t>Plan of Future Work</a:t>
            </a:r>
            <a:endParaRPr lang="zh-CN" altLang="en-US" sz="3200" dirty="0">
              <a:latin typeface="Georgia" panose="02040502050405020303" pitchFamily="18" charset="0"/>
            </a:endParaRPr>
          </a:p>
        </p:txBody>
      </p:sp>
      <p:sp>
        <p:nvSpPr>
          <p:cNvPr id="3" name="内容占位符 2">
            <a:extLst>
              <a:ext uri="{FF2B5EF4-FFF2-40B4-BE49-F238E27FC236}">
                <a16:creationId xmlns:a16="http://schemas.microsoft.com/office/drawing/2014/main" id="{8B302CD8-94A3-1E33-32CE-5D317C13AA2B}"/>
              </a:ext>
            </a:extLst>
          </p:cNvPr>
          <p:cNvSpPr>
            <a:spLocks noGrp="1"/>
          </p:cNvSpPr>
          <p:nvPr>
            <p:ph idx="1"/>
          </p:nvPr>
        </p:nvSpPr>
        <p:spPr>
          <a:xfrm>
            <a:off x="838200" y="1911049"/>
            <a:ext cx="10515600" cy="3035901"/>
          </a:xfrm>
        </p:spPr>
        <p:txBody>
          <a:bodyPr>
            <a:normAutofit/>
          </a:bodyPr>
          <a:lstStyle/>
          <a:p>
            <a:r>
              <a:rPr lang="en-US" altLang="zh-CN" sz="2400" dirty="0">
                <a:latin typeface="Georgia" panose="02040502050405020303" pitchFamily="18" charset="0"/>
              </a:rPr>
              <a:t>Evaluate the performance of different models via classification</a:t>
            </a:r>
            <a:endParaRPr lang="en-US" altLang="zh-CN" sz="1400" dirty="0">
              <a:latin typeface="Georgia" panose="02040502050405020303" pitchFamily="18" charset="0"/>
            </a:endParaRPr>
          </a:p>
          <a:p>
            <a:r>
              <a:rPr lang="en-US" altLang="zh-CN" sz="2400" dirty="0">
                <a:latin typeface="Georgia" panose="02040502050405020303" pitchFamily="18" charset="0"/>
              </a:rPr>
              <a:t>Fine-tune the models to achieve better performance</a:t>
            </a:r>
          </a:p>
          <a:p>
            <a:endParaRPr lang="en-US" altLang="zh-CN" sz="2400" dirty="0">
              <a:latin typeface="Georgia" panose="02040502050405020303" pitchFamily="18" charset="0"/>
            </a:endParaRPr>
          </a:p>
          <a:p>
            <a:pPr marL="0" indent="0">
              <a:buNone/>
            </a:pPr>
            <a:r>
              <a:rPr lang="en-US" altLang="zh-CN" sz="2400" i="1" dirty="0">
                <a:latin typeface="Times New Roman" panose="02020603050405020304" pitchFamily="18" charset="0"/>
                <a:cs typeface="Times New Roman" panose="02020603050405020304" pitchFamily="18" charset="0"/>
              </a:rPr>
              <a:t>If time permits:</a:t>
            </a:r>
          </a:p>
          <a:p>
            <a:r>
              <a:rPr lang="en-US" altLang="zh-CN" sz="2400" dirty="0">
                <a:latin typeface="Georgia" panose="02040502050405020303" pitchFamily="18" charset="0"/>
              </a:rPr>
              <a:t>Train a machine learning model that can extract the generated SAR images with high quality and eliminate others</a:t>
            </a:r>
          </a:p>
          <a:p>
            <a:r>
              <a:rPr lang="en-US" altLang="zh-CN" sz="2400" dirty="0">
                <a:latin typeface="Georgia" panose="02040502050405020303" pitchFamily="18" charset="0"/>
              </a:rPr>
              <a:t>Use algorithms to extract generated SAR images with certain angle</a:t>
            </a:r>
          </a:p>
          <a:p>
            <a:pPr marL="0" indent="0">
              <a:buNone/>
            </a:pPr>
            <a:endParaRPr lang="en-US" altLang="zh-CN" sz="2400" i="1" dirty="0">
              <a:latin typeface="Times New Roman" panose="02020603050405020304" pitchFamily="18" charset="0"/>
              <a:cs typeface="Times New Roman" panose="02020603050405020304" pitchFamily="18" charset="0"/>
            </a:endParaRPr>
          </a:p>
          <a:p>
            <a:pPr marL="0" indent="0">
              <a:buNone/>
            </a:pPr>
            <a:endParaRPr lang="en-US" altLang="zh-CN" sz="2400" i="1" dirty="0">
              <a:latin typeface="Times New Roman" panose="02020603050405020304" pitchFamily="18" charset="0"/>
              <a:cs typeface="Times New Roman" panose="02020603050405020304" pitchFamily="18" charset="0"/>
            </a:endParaRPr>
          </a:p>
          <a:p>
            <a:endParaRPr lang="en-US" altLang="zh-CN" sz="1800" b="1" dirty="0">
              <a:latin typeface="Georgia" panose="02040502050405020303" pitchFamily="18" charset="0"/>
            </a:endParaRPr>
          </a:p>
          <a:p>
            <a:pPr marL="914400" lvl="1" indent="-457200">
              <a:buFont typeface="+mj-lt"/>
              <a:buAutoNum type="arabicPeriod"/>
            </a:pPr>
            <a:endParaRPr lang="zh-CN" altLang="en-US" sz="2000" dirty="0">
              <a:latin typeface="Georgia" panose="02040502050405020303" pitchFamily="18" charset="0"/>
            </a:endParaRPr>
          </a:p>
        </p:txBody>
      </p:sp>
    </p:spTree>
    <p:extLst>
      <p:ext uri="{BB962C8B-B14F-4D97-AF65-F5344CB8AC3E}">
        <p14:creationId xmlns:p14="http://schemas.microsoft.com/office/powerpoint/2010/main" val="21974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925BAA4-B454-0648-D897-E99DC265CEA1}"/>
              </a:ext>
            </a:extLst>
          </p:cNvPr>
          <p:cNvSpPr txBox="1">
            <a:spLocks/>
          </p:cNvSpPr>
          <p:nvPr/>
        </p:nvSpPr>
        <p:spPr>
          <a:xfrm>
            <a:off x="838200" y="365126"/>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200" dirty="0">
                <a:latin typeface="Georgia" panose="02040502050405020303" pitchFamily="18" charset="0"/>
              </a:rPr>
              <a:t>Overview of Project</a:t>
            </a:r>
            <a:endParaRPr lang="zh-CN" altLang="en-US" sz="3200" dirty="0">
              <a:latin typeface="Georgia" panose="02040502050405020303" pitchFamily="18" charset="0"/>
            </a:endParaRPr>
          </a:p>
        </p:txBody>
      </p:sp>
      <p:sp>
        <p:nvSpPr>
          <p:cNvPr id="5" name="文本框 4">
            <a:extLst>
              <a:ext uri="{FF2B5EF4-FFF2-40B4-BE49-F238E27FC236}">
                <a16:creationId xmlns:a16="http://schemas.microsoft.com/office/drawing/2014/main" id="{08DD6E08-35F6-4AA7-00E3-491202C829FB}"/>
              </a:ext>
            </a:extLst>
          </p:cNvPr>
          <p:cNvSpPr txBox="1"/>
          <p:nvPr/>
        </p:nvSpPr>
        <p:spPr>
          <a:xfrm>
            <a:off x="1658343" y="1582340"/>
            <a:ext cx="8875314" cy="3693319"/>
          </a:xfrm>
          <a:prstGeom prst="rect">
            <a:avLst/>
          </a:prstGeom>
          <a:noFill/>
        </p:spPr>
        <p:txBody>
          <a:bodyPr wrap="square">
            <a:spAutoFit/>
          </a:bodyPr>
          <a:lstStyle/>
          <a:p>
            <a:r>
              <a:rPr lang="en-US" altLang="zh-CN" b="0" dirty="0">
                <a:effectLst/>
                <a:latin typeface="Georgia" panose="02040502050405020303" pitchFamily="18" charset="0"/>
              </a:rPr>
              <a:t>The aim of this project is to </a:t>
            </a:r>
            <a:r>
              <a:rPr lang="en-US" altLang="zh-CN" dirty="0">
                <a:latin typeface="Georgia" panose="02040502050405020303" pitchFamily="18" charset="0"/>
              </a:rPr>
              <a:t>expand the dataset of SAR images (which is costly to acquire) via deep learning. </a:t>
            </a:r>
            <a:r>
              <a:rPr lang="en-US" altLang="zh-CN" b="0" dirty="0">
                <a:effectLst/>
                <a:latin typeface="Georgia" panose="02040502050405020303" pitchFamily="18" charset="0"/>
              </a:rPr>
              <a:t>The author intends to implement different types of GAN-based (</a:t>
            </a:r>
            <a:r>
              <a:rPr lang="en-US" altLang="zh-CN" dirty="0">
                <a:latin typeface="Georgia" panose="02040502050405020303" pitchFamily="18" charset="0"/>
              </a:rPr>
              <a:t>Generative Adversarial Network</a:t>
            </a:r>
            <a:r>
              <a:rPr lang="en-US" altLang="zh-CN" b="0" dirty="0">
                <a:effectLst/>
                <a:latin typeface="Georgia" panose="02040502050405020303" pitchFamily="18" charset="0"/>
              </a:rPr>
              <a:t>) deep generative models, </a:t>
            </a:r>
            <a:r>
              <a:rPr lang="en-US" altLang="zh-CN" dirty="0">
                <a:latin typeface="Georgia" panose="02040502050405020303" pitchFamily="18" charset="0"/>
              </a:rPr>
              <a:t>compares and contrasts the performances of these models when applying them to generate synthetic SAR images.</a:t>
            </a:r>
          </a:p>
          <a:p>
            <a:endParaRPr lang="en-US" altLang="zh-CN" dirty="0">
              <a:latin typeface="Georgia" panose="02040502050405020303" pitchFamily="18" charset="0"/>
            </a:endParaRPr>
          </a:p>
          <a:p>
            <a:r>
              <a:rPr lang="zh-CN" altLang="en-US" dirty="0"/>
              <a:t>该项目的目标是通过深度学习扩展</a:t>
            </a:r>
            <a:r>
              <a:rPr lang="en-US" altLang="zh-CN" dirty="0"/>
              <a:t>SAR</a:t>
            </a:r>
            <a:r>
              <a:rPr lang="zh-CN" altLang="en-US" dirty="0"/>
              <a:t>图像的数据集（通常来说获取的费用较高）。作者打算实现不同类型的基于</a:t>
            </a:r>
            <a:r>
              <a:rPr lang="en-US" altLang="zh-CN" dirty="0"/>
              <a:t>GAN</a:t>
            </a:r>
            <a:r>
              <a:rPr lang="zh-CN" altLang="en-US" dirty="0"/>
              <a:t>（生成对抗网络）的深度生成模型，并比较和对比这些模型在应用于生成合成</a:t>
            </a:r>
            <a:r>
              <a:rPr lang="en-US" altLang="zh-CN" dirty="0"/>
              <a:t>SAR</a:t>
            </a:r>
            <a:r>
              <a:rPr lang="zh-CN" altLang="en-US" dirty="0"/>
              <a:t>图像时的性能表现。</a:t>
            </a:r>
            <a:endParaRPr lang="en-US" altLang="zh-CN" dirty="0"/>
          </a:p>
          <a:p>
            <a:endParaRPr lang="en-US" altLang="zh-CN" dirty="0">
              <a:latin typeface="Georgia" panose="02040502050405020303" pitchFamily="18" charset="0"/>
            </a:endParaRPr>
          </a:p>
          <a:p>
            <a:r>
              <a:rPr lang="en-US" altLang="zh-CN" b="1" dirty="0">
                <a:latin typeface="Georgia" panose="02040502050405020303" pitchFamily="18" charset="0"/>
              </a:rPr>
              <a:t>Key Words: </a:t>
            </a:r>
            <a:r>
              <a:rPr lang="en-US" altLang="zh-CN" i="1" dirty="0">
                <a:latin typeface="Georgia" panose="02040502050405020303" pitchFamily="18" charset="0"/>
              </a:rPr>
              <a:t>Deep Learning, GAN, Neural Network, Image Processing, Image Synthesis</a:t>
            </a:r>
            <a:endParaRPr lang="zh-CN" altLang="en-US" b="1" dirty="0">
              <a:latin typeface="Georgia" panose="02040502050405020303" pitchFamily="18" charset="0"/>
            </a:endParaRPr>
          </a:p>
          <a:p>
            <a:endParaRPr lang="zh-CN" altLang="en-US" dirty="0">
              <a:latin typeface="Georgia" panose="02040502050405020303" pitchFamily="18" charset="0"/>
            </a:endParaRPr>
          </a:p>
        </p:txBody>
      </p:sp>
    </p:spTree>
    <p:extLst>
      <p:ext uri="{BB962C8B-B14F-4D97-AF65-F5344CB8AC3E}">
        <p14:creationId xmlns:p14="http://schemas.microsoft.com/office/powerpoint/2010/main" val="267813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F33FC20-6F98-AC1C-88A2-21B5FE7DAA67}"/>
              </a:ext>
            </a:extLst>
          </p:cNvPr>
          <p:cNvSpPr txBox="1"/>
          <p:nvPr/>
        </p:nvSpPr>
        <p:spPr>
          <a:xfrm>
            <a:off x="1658343" y="1582340"/>
            <a:ext cx="8875314" cy="3693319"/>
          </a:xfrm>
          <a:prstGeom prst="rect">
            <a:avLst/>
          </a:prstGeom>
          <a:noFill/>
        </p:spPr>
        <p:txBody>
          <a:bodyPr wrap="square">
            <a:spAutoFit/>
          </a:bodyPr>
          <a:lstStyle/>
          <a:p>
            <a:r>
              <a:rPr lang="en-US" altLang="zh-CN" b="0" i="1" dirty="0">
                <a:effectLst/>
                <a:latin typeface="Georgia" panose="02040502050405020303" pitchFamily="18" charset="0"/>
              </a:rPr>
              <a:t>Synthetic Aperture Radar </a:t>
            </a:r>
            <a:r>
              <a:rPr lang="en-US" altLang="zh-CN" b="0" dirty="0">
                <a:effectLst/>
                <a:latin typeface="Georgia" panose="02040502050405020303" pitchFamily="18" charset="0"/>
              </a:rPr>
              <a:t>(</a:t>
            </a:r>
            <a:r>
              <a:rPr lang="en-US" altLang="zh-CN" dirty="0">
                <a:effectLst/>
                <a:latin typeface="Georgia" panose="02040502050405020303" pitchFamily="18" charset="0"/>
              </a:rPr>
              <a:t>SAR</a:t>
            </a:r>
            <a:r>
              <a:rPr lang="en-US" altLang="zh-CN" b="0" dirty="0">
                <a:effectLst/>
                <a:latin typeface="Georgia" panose="02040502050405020303" pitchFamily="18" charset="0"/>
              </a:rPr>
              <a:t>) image is a type of image that is created using radar technology. It works by emitting radio waves towards a target and measuring the reflection of those waves. The data collected is then processed to create an image that represents the target. SAR images have several unique properties, such as the ability to penetrate through clouds and the ability to see through objects, making them useful for applications such as mapping and remote sensing. In brief, a SAR image is a type of image that uses radar technology to see through objects and penetrate clouds.</a:t>
            </a:r>
          </a:p>
          <a:p>
            <a:endParaRPr lang="en-US" altLang="zh-CN" dirty="0">
              <a:latin typeface="Georgia" panose="02040502050405020303" pitchFamily="18" charset="0"/>
            </a:endParaRPr>
          </a:p>
          <a:p>
            <a:r>
              <a:rPr lang="zh-CN" altLang="en-US" dirty="0"/>
              <a:t>合成孔径雷达（</a:t>
            </a:r>
            <a:r>
              <a:rPr lang="en-US" altLang="zh-CN" dirty="0"/>
              <a:t>SAR</a:t>
            </a:r>
            <a:r>
              <a:rPr lang="zh-CN" altLang="en-US" dirty="0"/>
              <a:t>）图像是使用雷达技术创建的一种图像类型。它通过向目标发射射频波并测量波的反射来工作。然后处理收集到的数据以创建代表目标的图像。 </a:t>
            </a:r>
            <a:r>
              <a:rPr lang="en-US" altLang="zh-CN" dirty="0"/>
              <a:t>SAR</a:t>
            </a:r>
            <a:r>
              <a:rPr lang="zh-CN" altLang="en-US" dirty="0"/>
              <a:t>图像具有几个独特的属性，例如穿透云层的能力和透视物体的能力，使它们在制图和遥感等应用方面非常有用。简而言之，</a:t>
            </a:r>
            <a:r>
              <a:rPr lang="en-US" altLang="zh-CN" dirty="0"/>
              <a:t>SAR</a:t>
            </a:r>
            <a:r>
              <a:rPr lang="zh-CN" altLang="en-US" dirty="0"/>
              <a:t>图像是一种利用雷达技术透视物体和穿透云层的图像类型。</a:t>
            </a:r>
            <a:endParaRPr lang="zh-CN" altLang="en-US" dirty="0">
              <a:latin typeface="Georgia" panose="02040502050405020303" pitchFamily="18" charset="0"/>
            </a:endParaRPr>
          </a:p>
        </p:txBody>
      </p:sp>
      <p:sp>
        <p:nvSpPr>
          <p:cNvPr id="6" name="标题 1">
            <a:extLst>
              <a:ext uri="{FF2B5EF4-FFF2-40B4-BE49-F238E27FC236}">
                <a16:creationId xmlns:a16="http://schemas.microsoft.com/office/drawing/2014/main" id="{78727636-776F-9AAA-8867-315535C60DAD}"/>
              </a:ext>
            </a:extLst>
          </p:cNvPr>
          <p:cNvSpPr txBox="1">
            <a:spLocks/>
          </p:cNvSpPr>
          <p:nvPr/>
        </p:nvSpPr>
        <p:spPr>
          <a:xfrm>
            <a:off x="838200" y="365126"/>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200" dirty="0">
                <a:latin typeface="Georgia" panose="02040502050405020303" pitchFamily="18" charset="0"/>
              </a:rPr>
              <a:t>What is SAR Image?</a:t>
            </a:r>
            <a:endParaRPr lang="zh-CN" altLang="en-US" sz="3200" dirty="0">
              <a:latin typeface="Georgia" panose="02040502050405020303" pitchFamily="18" charset="0"/>
            </a:endParaRPr>
          </a:p>
        </p:txBody>
      </p:sp>
    </p:spTree>
    <p:extLst>
      <p:ext uri="{BB962C8B-B14F-4D97-AF65-F5344CB8AC3E}">
        <p14:creationId xmlns:p14="http://schemas.microsoft.com/office/powerpoint/2010/main" val="401963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163EF59-A1E0-DC99-8264-A9443318D1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4616" y="921456"/>
            <a:ext cx="6772017" cy="5997221"/>
          </a:xfrm>
          <a:prstGeom prst="rect">
            <a:avLst/>
          </a:prstGeom>
        </p:spPr>
      </p:pic>
      <p:pic>
        <p:nvPicPr>
          <p:cNvPr id="12" name="图片 11">
            <a:extLst>
              <a:ext uri="{FF2B5EF4-FFF2-40B4-BE49-F238E27FC236}">
                <a16:creationId xmlns:a16="http://schemas.microsoft.com/office/drawing/2014/main" id="{07E25FF2-0F3B-A3EC-3B26-0B24A536D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6633" y="1128714"/>
            <a:ext cx="551922" cy="551922"/>
          </a:xfrm>
          <a:prstGeom prst="rect">
            <a:avLst/>
          </a:prstGeom>
        </p:spPr>
      </p:pic>
      <p:pic>
        <p:nvPicPr>
          <p:cNvPr id="14" name="图片 13">
            <a:extLst>
              <a:ext uri="{FF2B5EF4-FFF2-40B4-BE49-F238E27FC236}">
                <a16:creationId xmlns:a16="http://schemas.microsoft.com/office/drawing/2014/main" id="{61420BAB-F32E-C3DF-5065-A72E354BD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6633" y="1680636"/>
            <a:ext cx="753533" cy="541826"/>
          </a:xfrm>
          <a:prstGeom prst="rect">
            <a:avLst/>
          </a:prstGeom>
        </p:spPr>
      </p:pic>
      <p:pic>
        <p:nvPicPr>
          <p:cNvPr id="16" name="图片 15">
            <a:extLst>
              <a:ext uri="{FF2B5EF4-FFF2-40B4-BE49-F238E27FC236}">
                <a16:creationId xmlns:a16="http://schemas.microsoft.com/office/drawing/2014/main" id="{17D91F70-0A05-5E69-3FD4-E52AEB511D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6634" y="2222463"/>
            <a:ext cx="584200" cy="584200"/>
          </a:xfrm>
          <a:prstGeom prst="rect">
            <a:avLst/>
          </a:prstGeom>
        </p:spPr>
      </p:pic>
      <p:pic>
        <p:nvPicPr>
          <p:cNvPr id="18" name="图片 17">
            <a:extLst>
              <a:ext uri="{FF2B5EF4-FFF2-40B4-BE49-F238E27FC236}">
                <a16:creationId xmlns:a16="http://schemas.microsoft.com/office/drawing/2014/main" id="{46C8F8D6-9F92-85CF-6439-84FD0F0418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6634" y="2810897"/>
            <a:ext cx="551922" cy="551922"/>
          </a:xfrm>
          <a:prstGeom prst="rect">
            <a:avLst/>
          </a:prstGeom>
        </p:spPr>
      </p:pic>
      <p:pic>
        <p:nvPicPr>
          <p:cNvPr id="20" name="图片 19">
            <a:extLst>
              <a:ext uri="{FF2B5EF4-FFF2-40B4-BE49-F238E27FC236}">
                <a16:creationId xmlns:a16="http://schemas.microsoft.com/office/drawing/2014/main" id="{1258DA1D-5C92-B42A-A884-D39692A980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46633" y="3362819"/>
            <a:ext cx="674986" cy="551922"/>
          </a:xfrm>
          <a:prstGeom prst="rect">
            <a:avLst/>
          </a:prstGeom>
        </p:spPr>
      </p:pic>
      <p:pic>
        <p:nvPicPr>
          <p:cNvPr id="22" name="图片 21">
            <a:extLst>
              <a:ext uri="{FF2B5EF4-FFF2-40B4-BE49-F238E27FC236}">
                <a16:creationId xmlns:a16="http://schemas.microsoft.com/office/drawing/2014/main" id="{76EB151F-12BF-6C52-EC7E-18BD2708F0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46633" y="3914741"/>
            <a:ext cx="588435" cy="588435"/>
          </a:xfrm>
          <a:prstGeom prst="rect">
            <a:avLst/>
          </a:prstGeom>
        </p:spPr>
      </p:pic>
      <p:pic>
        <p:nvPicPr>
          <p:cNvPr id="24" name="图片 23">
            <a:extLst>
              <a:ext uri="{FF2B5EF4-FFF2-40B4-BE49-F238E27FC236}">
                <a16:creationId xmlns:a16="http://schemas.microsoft.com/office/drawing/2014/main" id="{32925E39-C825-94B3-4AAF-7BA4026750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46634" y="4510551"/>
            <a:ext cx="551922" cy="551922"/>
          </a:xfrm>
          <a:prstGeom prst="rect">
            <a:avLst/>
          </a:prstGeom>
        </p:spPr>
      </p:pic>
      <p:pic>
        <p:nvPicPr>
          <p:cNvPr id="26" name="图片 25">
            <a:extLst>
              <a:ext uri="{FF2B5EF4-FFF2-40B4-BE49-F238E27FC236}">
                <a16:creationId xmlns:a16="http://schemas.microsoft.com/office/drawing/2014/main" id="{2DA33FEB-14FD-B432-FD73-D7E0D0615F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46634" y="5055099"/>
            <a:ext cx="551922" cy="551922"/>
          </a:xfrm>
          <a:prstGeom prst="rect">
            <a:avLst/>
          </a:prstGeom>
        </p:spPr>
      </p:pic>
      <p:pic>
        <p:nvPicPr>
          <p:cNvPr id="28" name="图片 27">
            <a:extLst>
              <a:ext uri="{FF2B5EF4-FFF2-40B4-BE49-F238E27FC236}">
                <a16:creationId xmlns:a16="http://schemas.microsoft.com/office/drawing/2014/main" id="{3A495CBF-08A1-88C9-D61E-5F79A7D8FD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46633" y="5607586"/>
            <a:ext cx="833967" cy="556781"/>
          </a:xfrm>
          <a:prstGeom prst="rect">
            <a:avLst/>
          </a:prstGeom>
        </p:spPr>
      </p:pic>
      <p:pic>
        <p:nvPicPr>
          <p:cNvPr id="30" name="图片 29">
            <a:extLst>
              <a:ext uri="{FF2B5EF4-FFF2-40B4-BE49-F238E27FC236}">
                <a16:creationId xmlns:a16="http://schemas.microsoft.com/office/drawing/2014/main" id="{B170AB7A-D9C7-BEF1-F98F-B28AFF9D17A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46633" y="6166883"/>
            <a:ext cx="833967" cy="556781"/>
          </a:xfrm>
          <a:prstGeom prst="rect">
            <a:avLst/>
          </a:prstGeom>
        </p:spPr>
      </p:pic>
      <p:sp>
        <p:nvSpPr>
          <p:cNvPr id="2" name="标题 1">
            <a:extLst>
              <a:ext uri="{FF2B5EF4-FFF2-40B4-BE49-F238E27FC236}">
                <a16:creationId xmlns:a16="http://schemas.microsoft.com/office/drawing/2014/main" id="{4576F45E-1042-1C4B-BBE8-E5E816E1B027}"/>
              </a:ext>
            </a:extLst>
          </p:cNvPr>
          <p:cNvSpPr>
            <a:spLocks noGrp="1"/>
          </p:cNvSpPr>
          <p:nvPr>
            <p:ph type="title"/>
          </p:nvPr>
        </p:nvSpPr>
        <p:spPr>
          <a:xfrm>
            <a:off x="838200" y="365126"/>
            <a:ext cx="10515600" cy="672042"/>
          </a:xfrm>
        </p:spPr>
        <p:txBody>
          <a:bodyPr>
            <a:normAutofit/>
          </a:bodyPr>
          <a:lstStyle/>
          <a:p>
            <a:pPr algn="ctr"/>
            <a:r>
              <a:rPr lang="en-US" altLang="zh-CN" sz="3200" dirty="0">
                <a:latin typeface="Georgia" panose="02040502050405020303" pitchFamily="18" charset="0"/>
              </a:rPr>
              <a:t>MSTAR Dataset</a:t>
            </a:r>
            <a:endParaRPr lang="zh-CN" altLang="en-US" sz="3200" dirty="0">
              <a:latin typeface="Georgia" panose="02040502050405020303" pitchFamily="18" charset="0"/>
            </a:endParaRPr>
          </a:p>
        </p:txBody>
      </p:sp>
    </p:spTree>
    <p:extLst>
      <p:ext uri="{BB962C8B-B14F-4D97-AF65-F5344CB8AC3E}">
        <p14:creationId xmlns:p14="http://schemas.microsoft.com/office/powerpoint/2010/main" val="143797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F33FC20-6F98-AC1C-88A2-21B5FE7DAA67}"/>
              </a:ext>
            </a:extLst>
          </p:cNvPr>
          <p:cNvSpPr txBox="1"/>
          <p:nvPr/>
        </p:nvSpPr>
        <p:spPr>
          <a:xfrm>
            <a:off x="1658343" y="1443841"/>
            <a:ext cx="8875314" cy="3970318"/>
          </a:xfrm>
          <a:prstGeom prst="rect">
            <a:avLst/>
          </a:prstGeom>
          <a:noFill/>
        </p:spPr>
        <p:txBody>
          <a:bodyPr wrap="square">
            <a:spAutoFit/>
          </a:bodyPr>
          <a:lstStyle/>
          <a:p>
            <a:r>
              <a:rPr lang="en-US" altLang="zh-CN" b="0" i="1" dirty="0">
                <a:effectLst/>
                <a:latin typeface="Georgia" panose="02040502050405020303" pitchFamily="18" charset="0"/>
              </a:rPr>
              <a:t>Generative Adversarial Network </a:t>
            </a:r>
            <a:r>
              <a:rPr lang="en-US" altLang="zh-CN" b="0" i="0" dirty="0">
                <a:effectLst/>
                <a:latin typeface="Georgia" panose="02040502050405020303" pitchFamily="18" charset="0"/>
              </a:rPr>
              <a:t>(</a:t>
            </a:r>
            <a:r>
              <a:rPr lang="en-US" altLang="zh-CN" b="1" i="0" dirty="0">
                <a:effectLst/>
                <a:latin typeface="Georgia" panose="02040502050405020303" pitchFamily="18" charset="0"/>
              </a:rPr>
              <a:t>GAN</a:t>
            </a:r>
            <a:r>
              <a:rPr lang="en-US" altLang="zh-CN" b="0" i="0" dirty="0">
                <a:effectLst/>
                <a:latin typeface="Georgia" panose="02040502050405020303" pitchFamily="18" charset="0"/>
              </a:rPr>
              <a:t>) is a type of deep learning model that consists of two competing neural networks: a Generator and a Discriminator. The Generator creates new, synthetic data that is meant to resemble real data, while the Discriminator tries to determine which data is real and which is synthetic. These two networks are trained simultaneously, with the Generator trying to produce data that can fool the Discriminator, and the Discriminator trying to correctly identify the real data from the synthetic data. The end result is a Generator that can produce data that is similar in distribution to the real data.</a:t>
            </a:r>
          </a:p>
          <a:p>
            <a:endParaRPr lang="en-US" altLang="zh-CN" dirty="0">
              <a:latin typeface="Georgia" panose="02040502050405020303" pitchFamily="18" charset="0"/>
            </a:endParaRPr>
          </a:p>
          <a:p>
            <a:r>
              <a:rPr lang="zh-CN" altLang="en-US" dirty="0"/>
              <a:t>生成对抗网络（</a:t>
            </a:r>
            <a:r>
              <a:rPr lang="en-US" altLang="zh-CN" dirty="0"/>
              <a:t>GAN</a:t>
            </a:r>
            <a:r>
              <a:rPr lang="zh-CN" altLang="en-US" dirty="0"/>
              <a:t>）是一种深度学习模型，由两个相互竞争的神经网络组成：生成器和判别器。生成器创建新的合成数据，旨在类似于真实数据，而判别器则试图确定哪些数据是真实的，哪些是合成的。这两个网络同时进行训练，生成器试图产生可以欺骗判别器的数据，而判别器试图正确识别真实数据和合成数据。最终结果是生成器可以生成与真实数据分布相似的数据。</a:t>
            </a:r>
            <a:endParaRPr lang="zh-CN" altLang="en-US" dirty="0">
              <a:latin typeface="Georgia" panose="02040502050405020303" pitchFamily="18" charset="0"/>
            </a:endParaRPr>
          </a:p>
        </p:txBody>
      </p:sp>
      <p:sp>
        <p:nvSpPr>
          <p:cNvPr id="6" name="标题 1">
            <a:extLst>
              <a:ext uri="{FF2B5EF4-FFF2-40B4-BE49-F238E27FC236}">
                <a16:creationId xmlns:a16="http://schemas.microsoft.com/office/drawing/2014/main" id="{78727636-776F-9AAA-8867-315535C60DAD}"/>
              </a:ext>
            </a:extLst>
          </p:cNvPr>
          <p:cNvSpPr txBox="1">
            <a:spLocks/>
          </p:cNvSpPr>
          <p:nvPr/>
        </p:nvSpPr>
        <p:spPr>
          <a:xfrm>
            <a:off x="838200" y="365126"/>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200" dirty="0">
                <a:latin typeface="Georgia" panose="02040502050405020303" pitchFamily="18" charset="0"/>
              </a:rPr>
              <a:t>What is GAN?</a:t>
            </a:r>
            <a:endParaRPr lang="zh-CN" altLang="en-US" sz="3200" dirty="0">
              <a:latin typeface="Georgia" panose="02040502050405020303" pitchFamily="18" charset="0"/>
            </a:endParaRPr>
          </a:p>
        </p:txBody>
      </p:sp>
    </p:spTree>
    <p:extLst>
      <p:ext uri="{BB962C8B-B14F-4D97-AF65-F5344CB8AC3E}">
        <p14:creationId xmlns:p14="http://schemas.microsoft.com/office/powerpoint/2010/main" val="289266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D13079-33DD-EA50-5E52-FEF8D2697D26}"/>
              </a:ext>
            </a:extLst>
          </p:cNvPr>
          <p:cNvSpPr txBox="1">
            <a:spLocks/>
          </p:cNvSpPr>
          <p:nvPr/>
        </p:nvSpPr>
        <p:spPr>
          <a:xfrm>
            <a:off x="838200" y="365126"/>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200" dirty="0">
                <a:latin typeface="Georgia" panose="02040502050405020303" pitchFamily="18" charset="0"/>
              </a:rPr>
              <a:t>Standard Process of Training a Neural Network</a:t>
            </a:r>
            <a:endParaRPr lang="zh-CN" altLang="en-US" sz="3200" dirty="0">
              <a:latin typeface="Georgia" panose="02040502050405020303" pitchFamily="18" charset="0"/>
            </a:endParaRPr>
          </a:p>
        </p:txBody>
      </p:sp>
      <p:pic>
        <p:nvPicPr>
          <p:cNvPr id="4" name="图片 3" descr="图示&#10;&#10;描述已自动生成">
            <a:extLst>
              <a:ext uri="{FF2B5EF4-FFF2-40B4-BE49-F238E27FC236}">
                <a16:creationId xmlns:a16="http://schemas.microsoft.com/office/drawing/2014/main" id="{B4E386CF-6D3E-3975-A46B-C4F50E06C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690" y="1278907"/>
            <a:ext cx="8632620" cy="5503466"/>
          </a:xfrm>
          <a:prstGeom prst="rect">
            <a:avLst/>
          </a:prstGeom>
        </p:spPr>
      </p:pic>
    </p:spTree>
    <p:extLst>
      <p:ext uri="{BB962C8B-B14F-4D97-AF65-F5344CB8AC3E}">
        <p14:creationId xmlns:p14="http://schemas.microsoft.com/office/powerpoint/2010/main" val="353907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手机屏幕的截图&#10;&#10;描述已自动生成">
            <a:extLst>
              <a:ext uri="{FF2B5EF4-FFF2-40B4-BE49-F238E27FC236}">
                <a16:creationId xmlns:a16="http://schemas.microsoft.com/office/drawing/2014/main" id="{5AF957CD-2FBE-3BBD-62B8-E202F3319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56" y="1164999"/>
            <a:ext cx="11206687" cy="5645601"/>
          </a:xfrm>
          <a:prstGeom prst="rect">
            <a:avLst/>
          </a:prstGeom>
        </p:spPr>
      </p:pic>
      <p:sp>
        <p:nvSpPr>
          <p:cNvPr id="2" name="标题 1">
            <a:extLst>
              <a:ext uri="{FF2B5EF4-FFF2-40B4-BE49-F238E27FC236}">
                <a16:creationId xmlns:a16="http://schemas.microsoft.com/office/drawing/2014/main" id="{9CE5260D-730D-4F29-82E6-9176D58E7104}"/>
              </a:ext>
            </a:extLst>
          </p:cNvPr>
          <p:cNvSpPr txBox="1">
            <a:spLocks/>
          </p:cNvSpPr>
          <p:nvPr/>
        </p:nvSpPr>
        <p:spPr>
          <a:xfrm>
            <a:off x="838200" y="365126"/>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200" dirty="0">
                <a:latin typeface="Georgia" panose="02040502050405020303" pitchFamily="18" charset="0"/>
              </a:rPr>
              <a:t>General Working Principle of a GAN</a:t>
            </a:r>
            <a:endParaRPr lang="zh-CN" altLang="en-US" sz="3200" dirty="0">
              <a:latin typeface="Georgia" panose="02040502050405020303" pitchFamily="18" charset="0"/>
            </a:endParaRPr>
          </a:p>
        </p:txBody>
      </p:sp>
    </p:spTree>
    <p:extLst>
      <p:ext uri="{BB962C8B-B14F-4D97-AF65-F5344CB8AC3E}">
        <p14:creationId xmlns:p14="http://schemas.microsoft.com/office/powerpoint/2010/main" val="238925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5CA9A822-39D3-1FB3-A773-2E224B74B902}"/>
              </a:ext>
            </a:extLst>
          </p:cNvPr>
          <p:cNvSpPr txBox="1">
            <a:spLocks/>
          </p:cNvSpPr>
          <p:nvPr/>
        </p:nvSpPr>
        <p:spPr>
          <a:xfrm>
            <a:off x="838200" y="365126"/>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200" dirty="0">
                <a:latin typeface="Georgia" panose="02040502050405020303" pitchFamily="18" charset="0"/>
              </a:rPr>
              <a:t>GAN’s Aim: Fit the Distribution of Training Data</a:t>
            </a:r>
            <a:endParaRPr lang="zh-CN" altLang="en-US" sz="3200" dirty="0">
              <a:latin typeface="Georgia" panose="02040502050405020303" pitchFamily="18" charset="0"/>
            </a:endParaRPr>
          </a:p>
        </p:txBody>
      </p:sp>
      <p:pic>
        <p:nvPicPr>
          <p:cNvPr id="3" name="图片 2" descr="黑暗中的灯光&#10;&#10;描述已自动生成">
            <a:extLst>
              <a:ext uri="{FF2B5EF4-FFF2-40B4-BE49-F238E27FC236}">
                <a16:creationId xmlns:a16="http://schemas.microsoft.com/office/drawing/2014/main" id="{F5490886-A302-A8AC-4C96-C1724491C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85" y="2510978"/>
            <a:ext cx="11735829" cy="3008760"/>
          </a:xfrm>
          <a:prstGeom prst="rect">
            <a:avLst/>
          </a:prstGeom>
        </p:spPr>
      </p:pic>
    </p:spTree>
    <p:extLst>
      <p:ext uri="{BB962C8B-B14F-4D97-AF65-F5344CB8AC3E}">
        <p14:creationId xmlns:p14="http://schemas.microsoft.com/office/powerpoint/2010/main" val="24875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AC6762D-61C8-C06A-4DE3-C7205EB3C3D2}"/>
              </a:ext>
            </a:extLst>
          </p:cNvPr>
          <p:cNvSpPr txBox="1">
            <a:spLocks/>
          </p:cNvSpPr>
          <p:nvPr/>
        </p:nvSpPr>
        <p:spPr>
          <a:xfrm>
            <a:off x="838200" y="3092979"/>
            <a:ext cx="10515600" cy="6720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400" dirty="0">
                <a:latin typeface="Georgia" panose="02040502050405020303" pitchFamily="18" charset="0"/>
              </a:rPr>
              <a:t>Work Done so far</a:t>
            </a:r>
            <a:endParaRPr lang="zh-CN" altLang="en-US" sz="4400" dirty="0">
              <a:latin typeface="Georgia" panose="02040502050405020303" pitchFamily="18" charset="0"/>
            </a:endParaRPr>
          </a:p>
        </p:txBody>
      </p:sp>
    </p:spTree>
    <p:extLst>
      <p:ext uri="{BB962C8B-B14F-4D97-AF65-F5344CB8AC3E}">
        <p14:creationId xmlns:p14="http://schemas.microsoft.com/office/powerpoint/2010/main" val="99084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1105</TotalTime>
  <Words>832</Words>
  <Application>Microsoft Office PowerPoint</Application>
  <PresentationFormat>宽屏</PresentationFormat>
  <Paragraphs>46</Paragraphs>
  <Slides>17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17</vt:i4>
      </vt:variant>
    </vt:vector>
  </HeadingPairs>
  <TitlesOfParts>
    <vt:vector size="24" baseType="lpstr">
      <vt:lpstr>等线</vt:lpstr>
      <vt:lpstr>等线 Light</vt:lpstr>
      <vt:lpstr>黑体</vt:lpstr>
      <vt:lpstr>Arial</vt:lpstr>
      <vt:lpstr>Georgia</vt:lpstr>
      <vt:lpstr>Times New Roman</vt:lpstr>
      <vt:lpstr>Office 主题​​</vt:lpstr>
      <vt:lpstr>Synthetic Aperture Radar (SAR) Image Generation based on Generative Adversarial Network and Target Characteristics </vt:lpstr>
      <vt:lpstr>PowerPoint 演示文稿</vt:lpstr>
      <vt:lpstr>PowerPoint 演示文稿</vt:lpstr>
      <vt:lpstr>MSTAR Dataset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Example: Structure of SN(Spectral Normalized)-GAN</vt:lpstr>
      <vt:lpstr>Difficulties in Project</vt:lpstr>
      <vt:lpstr>PowerPoint 演示文稿</vt:lpstr>
      <vt:lpstr>Plan of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 子悦</dc:creator>
  <cp:lastModifiedBy>杨 子悦</cp:lastModifiedBy>
  <cp:revision>32</cp:revision>
  <dcterms:created xsi:type="dcterms:W3CDTF">2023-02-06T03:47:32Z</dcterms:created>
  <dcterms:modified xsi:type="dcterms:W3CDTF">2023-02-23T08:32:14Z</dcterms:modified>
</cp:coreProperties>
</file>